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  <p:sldMasterId id="2147483660" r:id="rId3"/>
    <p:sldMasterId id="2147483666" r:id="rId4"/>
  </p:sldMasterIdLst>
  <p:notesMasterIdLst>
    <p:notesMasterId r:id="rId6"/>
  </p:notesMasterIdLst>
  <p:sldIdLst>
    <p:sldId id="256" r:id="rId5"/>
    <p:sldId id="257" r:id="rId7"/>
    <p:sldId id="258" r:id="rId8"/>
    <p:sldId id="259" r:id="rId9"/>
    <p:sldId id="260" r:id="rId10"/>
    <p:sldId id="261" r:id="rId11"/>
    <p:sldId id="262" r:id="rId12"/>
    <p:sldId id="263" r:id="rId13"/>
    <p:sldId id="277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orient="horz" pos="1622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22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lnSpc>
                <a:spcPct val="100000"/>
              </a:lnSpc>
              <a:defRPr sz="1200" b="0" i="0" u="none" strike="noStrike"/>
            </a:lvl1pPr>
          </a:lstStyle>
          <a:p>
            <a:pPr indent="0" algn="l">
              <a:lnSpc>
                <a:spcPct val="100000"/>
              </a:lnSpc>
            </a:pPr>
            <a:r>
              <a:rPr lang="en-US" sz="12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单击此处添加文本</a:t>
            </a:r>
            <a:endParaRPr lang="en-US" sz="12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标题幻灯片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0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 panose="020B0604020202090204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" name="Shape 31"/>
          <p:cNvSpPr txBox="1"/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Shape 32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" name="Shape 33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Shape 34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标题和竖排文字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4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Shape 50"/>
          <p:cNvSpPr txBox="1"/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Shape 51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Shape 52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Shape 53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竖排标题与文本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15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Shape 16"/>
          <p:cNvSpPr txBox="1"/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Shape 17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Shape 18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Shape 19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EFAULT"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PTIST_MASTER">
    <p:bg>
      <p:bgPr>
        <a:solidFill>
          <a:srgbClr val="F4F7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43193"/>
          <a:stretch>
            <a:fillRect/>
          </a:stretch>
        </p:blipFill>
        <p:spPr>
          <a:xfrm>
            <a:off x="8271240" y="3607127"/>
            <a:ext cx="872760" cy="1536373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3" name="AutoShape 3"/>
          <p:cNvSpPr/>
          <p:nvPr>
            <p:ph type="body" sz="quarter" idx="1" hasCustomPrompt="1"/>
          </p:nvPr>
        </p:nvSpPr>
        <p:spPr>
          <a:xfrm>
            <a:off x="494109" y="273845"/>
            <a:ext cx="8155781" cy="515541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anchor="t"/>
          <a:lstStyle>
            <a:lvl1pPr algn="ctr">
              <a:lnSpc>
                <a:spcPct val="100000"/>
              </a:lnSpc>
              <a:defRPr sz="4400" b="0" i="0" u="none" strike="noStrike" spc="0">
                <a:solidFill>
                  <a:srgbClr val="000000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ctr">
              <a:lnSpc>
                <a:spcPct val="100000"/>
              </a:lnSpc>
            </a:pPr>
            <a:r>
              <a:rPr lang="en-US" sz="4400" b="0" i="0" u="none" strike="noStrike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rPr>
              <a:t>单击此处编辑母版标题样式</a:t>
            </a:r>
            <a:endParaRPr lang="en-US" sz="4400" b="0" i="0" u="none" strike="noStrike">
              <a:solidFill>
                <a:srgbClr val="000000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  <p:sp>
        <p:nvSpPr>
          <p:cNvPr id="4" name="AutoShape 4"/>
          <p:cNvSpPr/>
          <p:nvPr>
            <p:ph type="body" sz="quarter" idx="2"/>
          </p:nvPr>
        </p:nvSpPr>
        <p:spPr>
          <a:xfrm>
            <a:off x="6457949" y="4679157"/>
            <a:ext cx="2191940" cy="279466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anchor="t"/>
          <a:lstStyle>
            <a:lvl1pPr algn="l">
              <a:lnSpc>
                <a:spcPct val="100000"/>
              </a:lnSpc>
              <a:defRPr sz="1800" b="0" i="0" u="none" strike="noStrike" spc="0">
                <a:solidFill>
                  <a:srgbClr val="000000">
                    <a:alpha val="100000"/>
                  </a:srgbClr>
                </a:solidFill>
                <a:latin typeface="Calibri"/>
              </a:defRPr>
            </a:lvl1pPr>
          </a:lstStyle>
          <a:p>
            <a:pPr algn="l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目录板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43192"/>
          <a:stretch>
            <a:fillRect/>
          </a:stretch>
        </p:blipFill>
        <p:spPr>
          <a:xfrm>
            <a:off x="9237869" y="1052513"/>
            <a:ext cx="2954132" cy="5200339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body" sz="quarter" idx="3"/>
          </p:nvPr>
        </p:nvSpPr>
        <p:spPr>
          <a:xfrm>
            <a:off x="511510" y="6024135"/>
            <a:ext cx="2256660" cy="264781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anchor="t"/>
          <a:lstStyle>
            <a:lvl1pPr algn="l">
              <a:lnSpc>
                <a:spcPct val="100000"/>
              </a:lnSpc>
              <a:defRPr sz="1800" b="0" i="0" u="none" strike="noStrike" spc="0">
                <a:solidFill>
                  <a:srgbClr val="000000">
                    <a:alpha val="100000"/>
                  </a:srgbClr>
                </a:solidFill>
                <a:latin typeface="Calibri"/>
              </a:defRPr>
            </a:lvl1pPr>
          </a:lstStyle>
          <a:p>
            <a:pPr algn="l"/>
          </a:p>
        </p:txBody>
      </p:sp>
      <p:sp>
        <p:nvSpPr>
          <p:cNvPr id="3" name="AutoShape 3"/>
          <p:cNvSpPr/>
          <p:nvPr>
            <p:ph type="body" sz="quarter" idx="4" hasCustomPrompt="1"/>
          </p:nvPr>
        </p:nvSpPr>
        <p:spPr>
          <a:xfrm>
            <a:off x="3440153" y="6024135"/>
            <a:ext cx="3309768" cy="264781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anchor="t"/>
          <a:lstStyle>
            <a:lvl1pPr algn="l">
              <a:lnSpc>
                <a:spcPct val="100000"/>
              </a:lnSpc>
              <a:defRPr sz="18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00000"/>
              </a:lnSpc>
            </a:pPr>
            <a:r>
              <a:rPr lang="en-US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页脚</a:t>
            </a:r>
            <a:endParaRPr lang="en-US" sz="18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AutoShape 4"/>
          <p:cNvSpPr/>
          <p:nvPr>
            <p:ph type="body" sz="quarter" idx="5"/>
          </p:nvPr>
        </p:nvSpPr>
        <p:spPr>
          <a:xfrm>
            <a:off x="7419899" y="6024135"/>
            <a:ext cx="2256660" cy="264781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anchor="t"/>
          <a:lstStyle>
            <a:lvl1pPr algn="l">
              <a:lnSpc>
                <a:spcPct val="100000"/>
              </a:lnSpc>
              <a:defRPr sz="1800" b="0" i="0" u="none" strike="noStrike" spc="0">
                <a:solidFill>
                  <a:srgbClr val="000000">
                    <a:alpha val="100000"/>
                  </a:srgbClr>
                </a:solidFill>
                <a:latin typeface="Calibri"/>
              </a:defRPr>
            </a:lvl1pPr>
          </a:lstStyle>
          <a:p>
            <a:pPr algn="l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EFAULT"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PTIST_MASTER">
    <p:bg>
      <p:bgPr>
        <a:solidFill>
          <a:srgbClr val="F4F7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ph type="body" sz="quarter" idx="6"/>
          </p:nvPr>
        </p:nvSpPr>
        <p:spPr>
          <a:xfrm>
            <a:off x="573526" y="6183551"/>
            <a:ext cx="2530262" cy="296884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anchor="t"/>
          <a:lstStyle>
            <a:lvl1pPr algn="l">
              <a:lnSpc>
                <a:spcPct val="100000"/>
              </a:lnSpc>
              <a:defRPr sz="1800" b="0" i="0" u="none" strike="noStrike" spc="0">
                <a:solidFill>
                  <a:srgbClr val="000000">
                    <a:alpha val="100000"/>
                  </a:srgbClr>
                </a:solidFill>
                <a:latin typeface="Calibri"/>
              </a:defRPr>
            </a:lvl1pPr>
          </a:lstStyle>
          <a:p>
            <a:pPr algn="l"/>
          </a:p>
        </p:txBody>
      </p:sp>
      <p:sp>
        <p:nvSpPr>
          <p:cNvPr id="3" name="AutoShape 3"/>
          <p:cNvSpPr/>
          <p:nvPr>
            <p:ph type="body" sz="quarter" idx="7" hasCustomPrompt="1"/>
          </p:nvPr>
        </p:nvSpPr>
        <p:spPr>
          <a:xfrm>
            <a:off x="3857243" y="6183551"/>
            <a:ext cx="3711050" cy="296884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anchor="t"/>
          <a:lstStyle>
            <a:lvl1pPr algn="l">
              <a:lnSpc>
                <a:spcPct val="100000"/>
              </a:lnSpc>
              <a:defRPr sz="1800" b="0" i="0" u="none" strike="noStrike" spc="0">
                <a:solidFill>
                  <a:srgbClr val="1F2329">
                    <a:alpha val="100000"/>
                  </a:srgbClr>
                </a:solidFill>
                <a:latin typeface="Noto Sans SC"/>
              </a:defRPr>
            </a:lvl1pPr>
          </a:lstStyle>
          <a:p>
            <a:pPr indent="0" algn="l">
              <a:lnSpc>
                <a:spcPct val="100000"/>
              </a:lnSpc>
            </a:pPr>
            <a:r>
              <a:rPr lang="en-US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页脚</a:t>
            </a:r>
            <a:endParaRPr lang="en-US" sz="18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AutoShape 4"/>
          <p:cNvSpPr/>
          <p:nvPr>
            <p:ph type="body" sz="quarter" idx="8"/>
          </p:nvPr>
        </p:nvSpPr>
        <p:spPr>
          <a:xfrm>
            <a:off x="8319500" y="6183551"/>
            <a:ext cx="2530262" cy="296884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anchor="t"/>
          <a:lstStyle>
            <a:lvl1pPr algn="l">
              <a:lnSpc>
                <a:spcPct val="100000"/>
              </a:lnSpc>
              <a:defRPr sz="1800" b="0" i="0" u="none" strike="noStrike" spc="0">
                <a:solidFill>
                  <a:srgbClr val="000000">
                    <a:alpha val="100000"/>
                  </a:srgbClr>
                </a:solidFill>
                <a:latin typeface="Calibri"/>
              </a:defRPr>
            </a:lvl1pPr>
          </a:lstStyle>
          <a:p>
            <a:pPr algn="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标题和内容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5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Shape 55"/>
          <p:cNvSpPr txBox="1"/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" name="Shape 56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Shape 57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Shape 58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节标题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59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 panose="020B0604020202090204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Shape 60"/>
          <p:cNvSpPr txBox="1"/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Shape 61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Shape 62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Shape 63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两栏内容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Shape 10"/>
          <p:cNvSpPr txBox="1"/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2" name="Shape 11"/>
          <p:cNvSpPr txBox="1"/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" name="Shape 12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" name="Shape 13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Shape 14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比较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5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Shape 36"/>
          <p:cNvSpPr txBox="1"/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/>
        </p:txBody>
      </p:sp>
      <p:sp>
        <p:nvSpPr>
          <p:cNvPr id="39" name="Shape 37"/>
          <p:cNvSpPr txBox="1"/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" name="Shape 38"/>
          <p:cNvSpPr txBox="1"/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/>
        </p:txBody>
      </p:sp>
      <p:sp>
        <p:nvSpPr>
          <p:cNvPr id="41" name="Shape 39"/>
          <p:cNvSpPr txBox="1"/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2" name="Shape 40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" name="Shape 41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" name="Shape 42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仅标题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2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Shape 21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Shape 22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" name="Shape 23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空白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6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Shape 7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" name="Shape 8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内容与标题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43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90204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Shape 44"/>
          <p:cNvSpPr txBox="1"/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7" name="Shape 45"/>
          <p:cNvSpPr txBox="1"/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58" name="Shape 46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Shape 47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Shape 48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图片与标题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24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90204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Shape 25"/>
          <p:cNvSpPr/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Shape 26"/>
          <p:cNvSpPr txBox="1"/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5" name="Shape 27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Shape 28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Shape 29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4" Type="http://schemas.openxmlformats.org/officeDocument/2006/relationships/theme" Target="../theme/theme3.xml"/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 panose="020B0604020202090204"/>
              <a:buNone/>
              <a:defRPr sz="33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Shape 2"/>
          <p:cNvSpPr txBox="1"/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 panose="020B0604020202090204"/>
              <a:buChar char="•"/>
              <a:defRPr sz="21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9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90204"/>
              <a:buChar char="•"/>
              <a:defRPr sz="15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90204"/>
              <a:buChar char="•"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/>
        </p:txBody>
      </p:sp>
      <p:sp>
        <p:nvSpPr>
          <p:cNvPr id="8" name="Shape 3"/>
          <p:cNvSpPr txBox="1"/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/>
        </p:txBody>
      </p:sp>
      <p:sp>
        <p:nvSpPr>
          <p:cNvPr id="9" name="Shape 4"/>
          <p:cNvSpPr txBox="1"/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/>
        </p:txBody>
      </p:sp>
      <p:sp>
        <p:nvSpPr>
          <p:cNvPr id="10" name="Shape 5"/>
          <p:cNvSpPr txBox="1"/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22.jpeg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2090" y="1216152"/>
            <a:ext cx="9059779" cy="289369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95250" rIns="95250" bIns="95250" rtlCol="0" anchor="t"/>
          <a:lstStyle/>
          <a:p>
            <a:pPr indent="0" algn="l">
              <a:lnSpc>
                <a:spcPct val="117000"/>
              </a:lnSpc>
              <a:defRPr/>
            </a:pPr>
            <a:r>
              <a:rPr lang="en-US" sz="3800" b="1" i="0" u="none" strike="noStrike" spc="144">
                <a:solidFill>
                  <a:srgbClr val="374D87"/>
                </a:solidFill>
                <a:latin typeface="微软雅黑"/>
                <a:ea typeface="微软雅黑"/>
                <a:cs typeface="微软雅黑"/>
                <a:sym typeface="微软雅黑"/>
              </a:rPr>
              <a:t>   知你社交</a:t>
            </a:r>
            <a:endParaRPr lang="en-US" sz="1100"/>
          </a:p>
          <a:p>
            <a:pPr indent="0" algn="l">
              <a:lnSpc>
                <a:spcPct val="117000"/>
              </a:lnSpc>
            </a:pPr>
            <a:r>
              <a:rPr lang="en-US" sz="2000" b="1" i="0" u="none" strike="noStrike" spc="144">
                <a:solidFill>
                  <a:srgbClr val="374D87"/>
                </a:solidFill>
                <a:latin typeface="微软雅黑"/>
                <a:ea typeface="微软雅黑"/>
                <a:cs typeface="微软雅黑"/>
                <a:sym typeface="微软雅黑"/>
              </a:rPr>
              <a:t>                           -基于Spring boot的AI个性化社交平台</a:t>
            </a:r>
            <a:endParaRPr lang="en-US" sz="2000" b="1" i="0" u="none" strike="noStrike" spc="144">
              <a:solidFill>
                <a:srgbClr val="374D87"/>
              </a:solidFill>
              <a:latin typeface="微软雅黑"/>
              <a:ea typeface="微软雅黑"/>
              <a:cs typeface="微软雅黑"/>
              <a:sym typeface="微软雅黑"/>
            </a:endParaRPr>
          </a:p>
          <a:p>
            <a:pPr indent="0" algn="l">
              <a:lnSpc>
                <a:spcPct val="117000"/>
              </a:lnSpc>
            </a:pPr>
            <a:r>
              <a:rPr lang="en-US" sz="3800" b="1" i="0" u="none" strike="noStrike" spc="144">
                <a:solidFill>
                  <a:srgbClr val="374D87"/>
                </a:solidFill>
                <a:latin typeface="微软雅黑"/>
                <a:ea typeface="微软雅黑"/>
                <a:cs typeface="微软雅黑"/>
                <a:sym typeface="微软雅黑"/>
              </a:rPr>
              <a:t>                                 需求分析</a:t>
            </a:r>
            <a:endParaRPr lang="en-US" sz="3800" b="1" i="0" u="none" strike="noStrike" spc="144">
              <a:solidFill>
                <a:srgbClr val="374D87"/>
              </a:solidFill>
              <a:latin typeface="微软雅黑"/>
              <a:ea typeface="微软雅黑"/>
              <a:cs typeface="微软雅黑"/>
              <a:sym typeface="微软雅黑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778510" y="3614420"/>
            <a:ext cx="2747010" cy="111569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95250" rIns="95250" bIns="95250" rtlCol="0" anchor="t"/>
          <a:lstStyle/>
          <a:p>
            <a:pPr indent="0" algn="l">
              <a:lnSpc>
                <a:spcPct val="117000"/>
              </a:lnSpc>
              <a:defRPr/>
            </a:pPr>
            <a:r>
              <a:rPr lang="en-US" sz="1500" b="1" i="0" u="none" strike="noStrike">
                <a:solidFill>
                  <a:srgbClr val="000000"/>
                </a:solidFill>
                <a:latin typeface="微软雅黑"/>
                <a:ea typeface="微软雅黑"/>
                <a:cs typeface="微软雅黑"/>
                <a:sym typeface="微软雅黑"/>
              </a:rPr>
              <a:t>汇报人:  2253551 </a:t>
            </a:r>
            <a:r>
              <a:rPr lang="zh-CN" altLang="en-US" sz="1500" b="1" i="0" u="none" strike="noStrike">
                <a:solidFill>
                  <a:srgbClr val="000000"/>
                </a:solidFill>
                <a:latin typeface="微软雅黑"/>
                <a:ea typeface="微软雅黑"/>
                <a:cs typeface="微软雅黑"/>
                <a:sym typeface="微软雅黑"/>
              </a:rPr>
              <a:t>李沅衡</a:t>
            </a:r>
            <a:endParaRPr lang="en-US" sz="1100"/>
          </a:p>
          <a:p>
            <a:pPr indent="0" algn="l">
              <a:lnSpc>
                <a:spcPct val="117000"/>
              </a:lnSpc>
            </a:pPr>
            <a:r>
              <a:rPr lang="en-US" sz="1500" b="1" i="0" u="none" strike="noStrike">
                <a:solidFill>
                  <a:srgbClr val="000000"/>
                </a:solidFill>
                <a:latin typeface="微软雅黑"/>
                <a:ea typeface="微软雅黑"/>
                <a:cs typeface="微软雅黑"/>
                <a:sym typeface="微软雅黑"/>
              </a:rPr>
              <a:t>2025-04-10</a:t>
            </a:r>
            <a:endParaRPr lang="en-US" sz="1500" b="1" i="0" u="none" strike="noStrike">
              <a:solidFill>
                <a:srgbClr val="000000"/>
              </a:solidFill>
              <a:latin typeface="微软雅黑"/>
              <a:ea typeface="微软雅黑"/>
              <a:cs typeface="微软雅黑"/>
              <a:sym typeface="微软雅黑"/>
            </a:endParaRPr>
          </a:p>
          <a:p>
            <a:pPr indent="0" algn="l">
              <a:lnSpc>
                <a:spcPct val="117000"/>
              </a:lnSpc>
            </a:pPr>
            <a:r>
              <a:rPr lang="en-US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US" sz="1800" b="0" i="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825232" y="302804"/>
            <a:ext cx="182880" cy="182880"/>
          </a:xfrm>
          <a:custGeom>
            <a:avLst/>
            <a:gdLst/>
            <a:ahLst/>
            <a:cxnLst/>
            <a:rect l="l" t="t" r="r" b="b"/>
            <a:pathLst>
              <a:path w="182880" h="182880"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0A75F3">
              <a:alpha val="100000"/>
            </a:srgbClr>
          </a:solidFill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algn="ctr">
              <a:defRPr/>
            </a:pPr>
          </a:p>
        </p:txBody>
      </p:sp>
      <p:sp>
        <p:nvSpPr>
          <p:cNvPr id="5" name="Freeform 5"/>
          <p:cNvSpPr/>
          <p:nvPr/>
        </p:nvSpPr>
        <p:spPr>
          <a:xfrm>
            <a:off x="1150837" y="302804"/>
            <a:ext cx="182880" cy="182880"/>
          </a:xfrm>
          <a:custGeom>
            <a:avLst/>
            <a:gdLst/>
            <a:ahLst/>
            <a:cxnLst/>
            <a:rect l="l" t="t" r="r" b="b"/>
            <a:pathLst>
              <a:path w="182880" h="182880"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0A75F3">
              <a:alpha val="100000"/>
            </a:srgbClr>
          </a:solidFill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algn="ctr">
              <a:defRPr/>
            </a:pPr>
          </a:p>
        </p:txBody>
      </p:sp>
      <p:sp>
        <p:nvSpPr>
          <p:cNvPr id="6" name="Freeform 6"/>
          <p:cNvSpPr/>
          <p:nvPr/>
        </p:nvSpPr>
        <p:spPr>
          <a:xfrm>
            <a:off x="1476442" y="302804"/>
            <a:ext cx="182880" cy="182880"/>
          </a:xfrm>
          <a:custGeom>
            <a:avLst/>
            <a:gdLst/>
            <a:ahLst/>
            <a:cxnLst/>
            <a:rect l="l" t="t" r="r" b="b"/>
            <a:pathLst>
              <a:path w="182880" h="182880"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7EB5F6">
              <a:alpha val="100000"/>
            </a:srgbClr>
          </a:solidFill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algn="ctr">
              <a:defRPr/>
            </a:pPr>
          </a:p>
        </p:txBody>
      </p:sp>
      <p:sp>
        <p:nvSpPr>
          <p:cNvPr id="7" name="Freeform 7"/>
          <p:cNvSpPr/>
          <p:nvPr/>
        </p:nvSpPr>
        <p:spPr>
          <a:xfrm>
            <a:off x="1802047" y="302804"/>
            <a:ext cx="182880" cy="182880"/>
          </a:xfrm>
          <a:custGeom>
            <a:avLst/>
            <a:gdLst/>
            <a:ahLst/>
            <a:cxnLst/>
            <a:rect l="l" t="t" r="r" b="b"/>
            <a:pathLst>
              <a:path w="182880" h="182880"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B8D6FA">
              <a:alpha val="100000"/>
            </a:srgbClr>
          </a:solidFill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algn="ctr">
              <a:defRPr/>
            </a:pP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204" y="0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380" y="24130"/>
            <a:ext cx="3693160" cy="5095240"/>
          </a:xfrm>
          <a:prstGeom prst="rect">
            <a:avLst/>
          </a:prstGeom>
          <a:ln>
            <a:noFill/>
            <a:prstDash val="solid"/>
          </a:ln>
        </p:spPr>
      </p:pic>
      <p:sp>
        <p:nvSpPr>
          <p:cNvPr id="4" name="AutoShape 4"/>
          <p:cNvSpPr/>
          <p:nvPr/>
        </p:nvSpPr>
        <p:spPr>
          <a:xfrm>
            <a:off x="390039" y="454249"/>
            <a:ext cx="1689100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总用例图</a:t>
            </a:r>
            <a:endParaRPr lang="en-US" sz="1100">
              <a:latin typeface="Times New Roman Regular" panose="02020503050405090304" charset="0"/>
            </a:endParaRPr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34440" y="2066290"/>
            <a:ext cx="908685" cy="63309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95250" rIns="95250" bIns="95250" rtlCol="0" anchor="t"/>
          <a:lstStyle/>
          <a:p>
            <a:pPr indent="0" algn="ctr">
              <a:lnSpc>
                <a:spcPct val="100000"/>
              </a:lnSpc>
              <a:defRPr/>
            </a:pPr>
            <a:r>
              <a:rPr lang="en-US" sz="2800" b="1" i="0" u="none" strike="noStrike">
                <a:solidFill>
                  <a:srgbClr val="374D87"/>
                </a:solidFill>
                <a:latin typeface="微软雅黑"/>
                <a:ea typeface="微软雅黑"/>
                <a:cs typeface="微软雅黑"/>
                <a:sym typeface="微软雅黑"/>
              </a:rPr>
              <a:t>3</a:t>
            </a:r>
            <a:endParaRPr lang="en-US" sz="1100"/>
          </a:p>
        </p:txBody>
      </p:sp>
      <p:sp>
        <p:nvSpPr>
          <p:cNvPr id="3" name="AutoShape 3"/>
          <p:cNvSpPr/>
          <p:nvPr/>
        </p:nvSpPr>
        <p:spPr>
          <a:xfrm>
            <a:off x="2389151" y="1975030"/>
            <a:ext cx="6294179" cy="69088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95250" rIns="95250" bIns="95250" rtlCol="0" anchor="t"/>
          <a:lstStyle/>
          <a:p>
            <a:pPr indent="0" algn="l">
              <a:lnSpc>
                <a:spcPct val="117000"/>
              </a:lnSpc>
              <a:defRPr/>
            </a:pPr>
            <a:r>
              <a:rPr lang="en-US" sz="2800" b="1" i="0" u="none" strike="noStrike">
                <a:solidFill>
                  <a:srgbClr val="374D87"/>
                </a:solidFill>
                <a:latin typeface="微软雅黑"/>
                <a:ea typeface="微软雅黑"/>
                <a:cs typeface="微软雅黑"/>
                <a:sym typeface="微软雅黑"/>
              </a:rPr>
              <a:t>主要功能需求</a:t>
            </a:r>
            <a:endParaRPr lang="en-US" sz="110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204" y="0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584231" y="362139"/>
            <a:ext cx="3703433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账号管理-用户登录</a:t>
            </a:r>
            <a:endParaRPr lang="en-US" sz="110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454" y="819339"/>
            <a:ext cx="2712543" cy="4147619"/>
          </a:xfrm>
          <a:prstGeom prst="rect">
            <a:avLst/>
          </a:prstGeom>
          <a:ln>
            <a:noFill/>
            <a:prstDash val="solid"/>
          </a:ln>
        </p:spPr>
      </p:pic>
      <p:sp>
        <p:nvSpPr>
          <p:cNvPr id="5" name="AutoShape 5"/>
          <p:cNvSpPr/>
          <p:nvPr/>
        </p:nvSpPr>
        <p:spPr>
          <a:xfrm>
            <a:off x="192405" y="3939540"/>
            <a:ext cx="4094480" cy="11557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2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  用户访问登录界面并输入用户名/邮箱和密码后，系统验证登录信息：</a:t>
            </a:r>
            <a:endParaRPr sz="1200"/>
          </a:p>
          <a:p>
            <a:pPr indent="0" algn="l">
              <a:lnSpc>
                <a:spcPct val="125000"/>
              </a:lnSpc>
            </a:pPr>
            <a:r>
              <a:rPr lang="en-US" sz="12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  验证通过，系统记录登录状态并跳转至用户主页。</a:t>
            </a:r>
            <a:endParaRPr sz="1200"/>
          </a:p>
          <a:p>
            <a:pPr indent="0" algn="l">
              <a:lnSpc>
                <a:spcPct val="125000"/>
              </a:lnSpc>
            </a:pPr>
            <a:r>
              <a:rPr lang="en-US" sz="12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  验证失败，系统提示“用户名或密码错误”，用户可重新输入登录信息。</a:t>
            </a:r>
            <a:endParaRPr lang="en-US" sz="1200" b="0" i="0" u="none" strike="noStrike">
              <a:solidFill>
                <a:srgbClr val="1F2329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  <p:pic>
        <p:nvPicPr>
          <p:cNvPr id="8" name="图片 7" descr="截屏2025-04-09 20.48.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00" y="911225"/>
            <a:ext cx="3356610" cy="293878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386111" y="133539"/>
            <a:ext cx="3703433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账号管理-用户注册</a:t>
            </a:r>
            <a:endParaRPr lang="en-US" sz="110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330" y="590739"/>
            <a:ext cx="2676137" cy="4414979"/>
          </a:xfrm>
          <a:prstGeom prst="rect">
            <a:avLst/>
          </a:prstGeom>
          <a:ln>
            <a:noFill/>
            <a:prstDash val="solid"/>
          </a:ln>
        </p:spPr>
      </p:pic>
      <p:sp>
        <p:nvSpPr>
          <p:cNvPr id="5" name="AutoShape 5"/>
          <p:cNvSpPr/>
          <p:nvPr/>
        </p:nvSpPr>
        <p:spPr>
          <a:xfrm>
            <a:off x="386080" y="4017645"/>
            <a:ext cx="5175250" cy="1125855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0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  用户访问注册界面并输入邮箱后，系统验证输入格式：</a:t>
            </a:r>
            <a:endParaRPr lang="en-US" sz="1000"/>
          </a:p>
          <a:p>
            <a:pPr indent="0" algn="l">
              <a:lnSpc>
                <a:spcPct val="125000"/>
              </a:lnSpc>
            </a:pPr>
            <a:r>
              <a:rPr lang="en-US" sz="10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若格式不正确，提示“格式错误”；若格式正确，系统检查邮箱是否未注册：</a:t>
            </a:r>
            <a:endParaRPr lang="en-US" sz="1000" b="0" i="0" u="none" strike="noStrike">
              <a:solidFill>
                <a:srgbClr val="1F2329"/>
              </a:solidFill>
              <a:latin typeface="Noto Sans SC"/>
              <a:ea typeface="Noto Sans SC"/>
              <a:cs typeface="Noto Sans SC"/>
              <a:sym typeface="Noto Sans SC"/>
            </a:endParaRPr>
          </a:p>
          <a:p>
            <a:pPr indent="0" algn="l">
              <a:lnSpc>
                <a:spcPct val="125000"/>
              </a:lnSpc>
            </a:pPr>
            <a:r>
              <a:rPr lang="en-US" sz="10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若邮箱已注册，提示“邮箱已注册”；若邮箱未注册，系统发送验证邮件。用户输入收到的验证码，系统验证其正确性：若验证码正确，完成注册；若验证码错误，系统提示错误。</a:t>
            </a:r>
            <a:endParaRPr lang="en-US" sz="1000" b="0" i="0" u="none" strike="noStrike">
              <a:solidFill>
                <a:srgbClr val="1F2329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  <p:pic>
        <p:nvPicPr>
          <p:cNvPr id="6" name="图片 5" descr="截屏2025-04-09 20.50.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780" y="684530"/>
            <a:ext cx="3703320" cy="344233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253396" y="134174"/>
            <a:ext cx="3703433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账号管理-个人信息管理</a:t>
            </a:r>
            <a:endParaRPr lang="en-US" sz="110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5951" y="591374"/>
            <a:ext cx="2815220" cy="4426831"/>
          </a:xfrm>
          <a:prstGeom prst="rect">
            <a:avLst/>
          </a:prstGeom>
          <a:ln>
            <a:noFill/>
            <a:prstDash val="solid"/>
          </a:ln>
        </p:spPr>
      </p:pic>
      <p:sp>
        <p:nvSpPr>
          <p:cNvPr id="5" name="AutoShape 5"/>
          <p:cNvSpPr/>
          <p:nvPr/>
        </p:nvSpPr>
        <p:spPr>
          <a:xfrm>
            <a:off x="415925" y="3631565"/>
            <a:ext cx="4611370" cy="138684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0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  用户访问个人信息界面后，系统会展示当前的个人信息。当用户选择修改信息时，系统检查是否有修改内容：</a:t>
            </a:r>
            <a:endParaRPr lang="en-US" sz="1000"/>
          </a:p>
          <a:p>
            <a:pPr indent="0" algn="l">
              <a:lnSpc>
                <a:spcPct val="125000"/>
              </a:lnSpc>
            </a:pPr>
            <a:r>
              <a:rPr lang="en-US" sz="10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如果没有修改，系统提示“无修改信息”；如果有修改，系统验证输入的修改信息是否合法：</a:t>
            </a:r>
            <a:endParaRPr lang="en-US" sz="1000" b="0" i="0" u="none" strike="noStrike">
              <a:solidFill>
                <a:srgbClr val="1F2329"/>
              </a:solidFill>
              <a:latin typeface="Noto Sans SC"/>
              <a:ea typeface="Noto Sans SC"/>
              <a:cs typeface="Noto Sans SC"/>
              <a:sym typeface="Noto Sans SC"/>
            </a:endParaRPr>
          </a:p>
          <a:p>
            <a:pPr indent="0" algn="l">
              <a:lnSpc>
                <a:spcPct val="125000"/>
              </a:lnSpc>
            </a:pPr>
            <a:r>
              <a:rPr lang="en-US" sz="10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如果信息合法，则保存修改并提示修改成功；如果信息不合法，则提示“信息不合法”并返回修改界面。</a:t>
            </a:r>
            <a:endParaRPr lang="en-US" sz="1000" b="0" i="0" u="none" strike="noStrike">
              <a:solidFill>
                <a:srgbClr val="1F2329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  <p:pic>
        <p:nvPicPr>
          <p:cNvPr id="6" name="图片 5" descr="截屏2025-04-09 20.54.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925" y="612140"/>
            <a:ext cx="3975735" cy="30702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402621" y="149414"/>
            <a:ext cx="3703433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社区交流-发布帖子</a:t>
            </a:r>
            <a:endParaRPr lang="en-US" sz="1100"/>
          </a:p>
        </p:txBody>
      </p:sp>
      <p:sp>
        <p:nvSpPr>
          <p:cNvPr id="4" name="AutoShape 4"/>
          <p:cNvSpPr/>
          <p:nvPr/>
        </p:nvSpPr>
        <p:spPr>
          <a:xfrm>
            <a:off x="402590" y="3996055"/>
            <a:ext cx="5636260" cy="1033145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2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      用户登录后，进入发布帖子界面开始发布帖子过程。用户应输入帖子的正文，并根据需求选择是否上传附件（如图片或视频等）。内容编辑完毕后，用户可以选择立即发布或定时发布。随后AI管理员会审核帖子内容并通知用户是否通过。</a:t>
            </a:r>
            <a:endParaRPr lang="en-US" sz="1200" b="0" i="0" u="none" strike="noStrike">
              <a:solidFill>
                <a:srgbClr val="1F2329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880" y="247744"/>
            <a:ext cx="1712244" cy="4781361"/>
          </a:xfrm>
          <a:prstGeom prst="rect">
            <a:avLst/>
          </a:prstGeom>
          <a:ln>
            <a:noFill/>
            <a:prstDash val="solid"/>
          </a:ln>
        </p:spPr>
      </p:pic>
      <p:pic>
        <p:nvPicPr>
          <p:cNvPr id="6" name="图片 5" descr="截屏2025-04-09 20.56.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310" y="622935"/>
            <a:ext cx="3604895" cy="347218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269271" y="165924"/>
            <a:ext cx="3703433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社区交流-帖子互动</a:t>
            </a:r>
            <a:endParaRPr lang="en-US" sz="1100"/>
          </a:p>
        </p:txBody>
      </p:sp>
      <p:sp>
        <p:nvSpPr>
          <p:cNvPr id="4" name="AutoShape 4"/>
          <p:cNvSpPr/>
          <p:nvPr/>
        </p:nvSpPr>
        <p:spPr>
          <a:xfrm>
            <a:off x="441960" y="4214495"/>
            <a:ext cx="3987800" cy="822325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2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      用户登录后，可以在帖子详情界面与其进行互动，可以点赞帖子、收藏帖子或对帖子发表评论等。互动后会保存记录。</a:t>
            </a:r>
            <a:endParaRPr lang="en-US" sz="120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716" y="911449"/>
            <a:ext cx="3110004" cy="3436001"/>
          </a:xfrm>
          <a:prstGeom prst="rect">
            <a:avLst/>
          </a:prstGeom>
          <a:ln>
            <a:noFill/>
            <a:prstDash val="solid"/>
          </a:ln>
        </p:spPr>
      </p:pic>
      <p:pic>
        <p:nvPicPr>
          <p:cNvPr id="6" name="图片 5" descr="截屏2025-04-09 20.58.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" y="622935"/>
            <a:ext cx="4166870" cy="359219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335946" y="322134"/>
            <a:ext cx="3703433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社区交流-查看主页</a:t>
            </a:r>
            <a:endParaRPr lang="en-US" sz="1100"/>
          </a:p>
        </p:txBody>
      </p:sp>
      <p:sp>
        <p:nvSpPr>
          <p:cNvPr id="4" name="AutoShape 4"/>
          <p:cNvSpPr/>
          <p:nvPr/>
        </p:nvSpPr>
        <p:spPr>
          <a:xfrm>
            <a:off x="335915" y="4321175"/>
            <a:ext cx="4429760" cy="822325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2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      用户登录后，可以在主页查看系统根据用户画像推荐的帖子，用户可以选择点击其中的帖子查看其具体内容。</a:t>
            </a:r>
            <a:endParaRPr lang="en-US" sz="120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077" y="779238"/>
            <a:ext cx="1528776" cy="3585025"/>
          </a:xfrm>
          <a:prstGeom prst="rect">
            <a:avLst/>
          </a:prstGeom>
          <a:ln>
            <a:noFill/>
            <a:prstDash val="solid"/>
          </a:ln>
        </p:spPr>
      </p:pic>
      <p:pic>
        <p:nvPicPr>
          <p:cNvPr id="6" name="图片 5" descr="截屏2025-04-09 21.01.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915" y="911225"/>
            <a:ext cx="4863465" cy="358584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584231" y="362139"/>
            <a:ext cx="3703433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社区交流-</a:t>
            </a:r>
            <a:r>
              <a:rPr lang="zh-CN" altLang="en-US" sz="24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智能</a:t>
            </a:r>
            <a:r>
              <a:rPr lang="en-US" sz="2400" b="1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搜索</a:t>
            </a:r>
            <a:endParaRPr lang="en-US" sz="1100"/>
          </a:p>
        </p:txBody>
      </p:sp>
      <p:sp>
        <p:nvSpPr>
          <p:cNvPr id="4" name="AutoShape 4"/>
          <p:cNvSpPr/>
          <p:nvPr/>
        </p:nvSpPr>
        <p:spPr>
          <a:xfrm>
            <a:off x="584231" y="1500895"/>
            <a:ext cx="3403600" cy="24384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6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      用户登录后，可以在搜索栏搜索帖子。用户要输入搜索的标题，或者是帖子包含的关键词进行查询。</a:t>
            </a:r>
            <a:r>
              <a:rPr lang="zh-CN" altLang="en-US" sz="16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搜索过程会调用</a:t>
            </a:r>
            <a:r>
              <a:rPr lang="en-US" altLang="zh-CN" sz="16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ai</a:t>
            </a:r>
            <a:r>
              <a:rPr lang="zh-CN" altLang="en-US" sz="16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接口</a:t>
            </a:r>
            <a:r>
              <a:rPr lang="en-US" altLang="zh-CN" sz="16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，</a:t>
            </a:r>
            <a:r>
              <a:rPr lang="zh-CN" altLang="en-US" sz="16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允许用户用自然语言就可以搜索得到对应结果</a:t>
            </a:r>
            <a:r>
              <a:rPr lang="en-US" altLang="zh-CN" sz="16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。</a:t>
            </a:r>
            <a:endParaRPr lang="en-US" sz="1100"/>
          </a:p>
          <a:p>
            <a:pPr indent="0" algn="l">
              <a:lnSpc>
                <a:spcPct val="125000"/>
              </a:lnSpc>
            </a:pPr>
          </a:p>
          <a:p>
            <a:pPr indent="0" algn="l">
              <a:lnSpc>
                <a:spcPct val="125000"/>
              </a:lnSpc>
            </a:pPr>
            <a:r>
              <a:rPr lang="en-US" sz="1600" b="0" i="0" u="none" strike="noStrike">
                <a:solidFill>
                  <a:srgbClr val="1F2329"/>
                </a:solidFill>
                <a:latin typeface="Noto Sans SC"/>
                <a:ea typeface="Noto Sans SC"/>
                <a:cs typeface="Noto Sans SC"/>
                <a:sym typeface="Noto Sans SC"/>
              </a:rPr>
              <a:t>      如果查询没有结果会提示用户重新输入搜索的内容，如果有结果则会将搜索结果展示给用户，用户可以点击搜索到的帖子查看其详细内容。</a:t>
            </a:r>
            <a:endParaRPr lang="en-US" sz="1600" b="0" i="0" u="none" strike="noStrike">
              <a:solidFill>
                <a:srgbClr val="1F2329"/>
              </a:solidFill>
              <a:latin typeface="Noto Sans SC"/>
              <a:ea typeface="Noto Sans SC"/>
              <a:cs typeface="Noto Sans SC"/>
              <a:sym typeface="Noto Sans SC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599" y="819339"/>
            <a:ext cx="2148379" cy="4044879"/>
          </a:xfrm>
          <a:prstGeom prst="rect">
            <a:avLst/>
          </a:prstGeom>
          <a:ln>
            <a:noFill/>
            <a:prstDash val="solid"/>
          </a:ln>
        </p:spPr>
      </p:pic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34440" y="2066290"/>
            <a:ext cx="872490" cy="63309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95250" rIns="95250" bIns="95250" rtlCol="0" anchor="t"/>
          <a:lstStyle/>
          <a:p>
            <a:pPr indent="0" algn="ctr">
              <a:lnSpc>
                <a:spcPct val="100000"/>
              </a:lnSpc>
              <a:defRPr/>
            </a:pPr>
            <a:r>
              <a:rPr lang="en-US" sz="2800" b="1" i="0" u="none" strike="noStrike">
                <a:solidFill>
                  <a:srgbClr val="374D87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lang="en-US" sz="1100"/>
          </a:p>
        </p:txBody>
      </p:sp>
      <p:sp>
        <p:nvSpPr>
          <p:cNvPr id="3" name="AutoShape 3"/>
          <p:cNvSpPr/>
          <p:nvPr/>
        </p:nvSpPr>
        <p:spPr>
          <a:xfrm>
            <a:off x="2389151" y="1975030"/>
            <a:ext cx="6294179" cy="69088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95250" rIns="95250" bIns="95250" rtlCol="0" anchor="t"/>
          <a:lstStyle/>
          <a:p>
            <a:pPr indent="0" algn="l">
              <a:lnSpc>
                <a:spcPct val="117000"/>
              </a:lnSpc>
              <a:defRPr/>
            </a:pPr>
            <a:r>
              <a:rPr lang="en-US" sz="2800" b="1" i="0" u="none" strike="noStrike">
                <a:solidFill>
                  <a:srgbClr val="374D87"/>
                </a:solidFill>
                <a:latin typeface="微软雅黑"/>
                <a:ea typeface="微软雅黑"/>
                <a:cs typeface="微软雅黑"/>
                <a:sym typeface="微软雅黑"/>
              </a:rPr>
              <a:t>非功能需求</a:t>
            </a:r>
            <a:endParaRPr lang="en-US" sz="110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204" y="0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028708"/>
            <a:ext cx="9144074" cy="3200425"/>
          </a:xfrm>
          <a:custGeom>
            <a:avLst/>
            <a:gdLst/>
            <a:ahLst/>
            <a:cxnLst/>
            <a:rect l="l" t="t" r="r" b="b"/>
            <a:pathLst>
              <a:path w="9144074" h="3200425">
                <a:moveTo>
                  <a:pt x="0" y="0"/>
                </a:moveTo>
                <a:lnTo>
                  <a:pt x="9144074" y="0"/>
                </a:lnTo>
                <a:lnTo>
                  <a:pt x="9144074" y="3019699"/>
                </a:lnTo>
                <a:lnTo>
                  <a:pt x="2248930" y="3019699"/>
                </a:lnTo>
                <a:lnTo>
                  <a:pt x="2064319" y="3200425"/>
                </a:lnTo>
                <a:lnTo>
                  <a:pt x="1852308" y="3019699"/>
                </a:lnTo>
                <a:lnTo>
                  <a:pt x="0" y="3019699"/>
                </a:lnTo>
                <a:close/>
              </a:path>
            </a:pathLst>
          </a:custGeom>
          <a:solidFill>
            <a:srgbClr val="4472C4">
              <a:alpha val="20000"/>
            </a:srgbClr>
          </a:solidFill>
          <a:ln w="12700" cap="flat">
            <a:noFill/>
            <a:prstDash val="solid"/>
          </a:ln>
        </p:spPr>
        <p:txBody>
          <a:bodyPr lIns="91440" tIns="45720" rIns="91440" bIns="45720" rtlCol="0" anchor="ctr"/>
          <a:lstStyle/>
          <a:p>
            <a:pPr algn="ctr">
              <a:defRPr/>
            </a:pPr>
          </a:p>
        </p:txBody>
      </p:sp>
      <p:grpSp>
        <p:nvGrpSpPr>
          <p:cNvPr id="3" name="Group 3"/>
          <p:cNvGrpSpPr/>
          <p:nvPr/>
        </p:nvGrpSpPr>
        <p:grpSpPr>
          <a:xfrm>
            <a:off x="8321602" y="422121"/>
            <a:ext cx="525803" cy="458816"/>
            <a:chOff x="8321602" y="422121"/>
            <a:chExt cx="525803" cy="458816"/>
          </a:xfrm>
        </p:grpSpPr>
        <p:sp>
          <p:nvSpPr>
            <p:cNvPr id="4" name="Freeform 4"/>
            <p:cNvSpPr/>
            <p:nvPr/>
          </p:nvSpPr>
          <p:spPr>
            <a:xfrm>
              <a:off x="8321602" y="422121"/>
              <a:ext cx="226104" cy="458815"/>
            </a:xfrm>
            <a:custGeom>
              <a:avLst/>
              <a:gdLst/>
              <a:ahLst/>
              <a:cxnLst/>
              <a:rect l="l" t="t" r="r" b="b"/>
              <a:pathLst>
                <a:path w="226104" h="458815">
                  <a:moveTo>
                    <a:pt x="0" y="0"/>
                  </a:moveTo>
                  <a:lnTo>
                    <a:pt x="226104" y="0"/>
                  </a:lnTo>
                  <a:lnTo>
                    <a:pt x="226104" y="202336"/>
                  </a:lnTo>
                  <a:cubicBezTo>
                    <a:pt x="218166" y="371836"/>
                    <a:pt x="67108" y="457015"/>
                    <a:pt x="66834" y="458815"/>
                  </a:cubicBezTo>
                  <a:lnTo>
                    <a:pt x="58805" y="445779"/>
                  </a:lnTo>
                  <a:cubicBezTo>
                    <a:pt x="49192" y="434034"/>
                    <a:pt x="37492" y="422838"/>
                    <a:pt x="24008" y="412907"/>
                  </a:cubicBezTo>
                  <a:lnTo>
                    <a:pt x="14784" y="407737"/>
                  </a:lnTo>
                  <a:cubicBezTo>
                    <a:pt x="15721" y="407812"/>
                    <a:pt x="98284" y="345467"/>
                    <a:pt x="109423" y="226104"/>
                  </a:cubicBezTo>
                  <a:lnTo>
                    <a:pt x="0" y="226104"/>
                  </a:lnTo>
                  <a:close/>
                </a:path>
              </a:pathLst>
            </a:custGeom>
            <a:solidFill>
              <a:srgbClr val="F2F2F2">
                <a:alpha val="100000"/>
              </a:srgbClr>
            </a:solidFill>
            <a:ln w="12700" cap="flat">
              <a:noFill/>
              <a:prstDash val="solid"/>
            </a:ln>
          </p:spPr>
          <p:txBody>
            <a:bodyPr lIns="91440" tIns="45720" rIns="91440" bIns="45720" rtlCol="0" anchor="ctr"/>
            <a:lstStyle/>
            <a:p>
              <a:pPr algn="ctr">
                <a:defRPr/>
              </a:pPr>
            </a:p>
          </p:txBody>
        </p:sp>
        <p:sp>
          <p:nvSpPr>
            <p:cNvPr id="5" name="Freeform 5"/>
            <p:cNvSpPr/>
            <p:nvPr/>
          </p:nvSpPr>
          <p:spPr>
            <a:xfrm>
              <a:off x="8621301" y="422122"/>
              <a:ext cx="226104" cy="458815"/>
            </a:xfrm>
            <a:custGeom>
              <a:avLst/>
              <a:gdLst/>
              <a:ahLst/>
              <a:cxnLst/>
              <a:rect l="l" t="t" r="r" b="b"/>
              <a:pathLst>
                <a:path w="226104" h="458815">
                  <a:moveTo>
                    <a:pt x="0" y="0"/>
                  </a:moveTo>
                  <a:lnTo>
                    <a:pt x="226104" y="0"/>
                  </a:lnTo>
                  <a:lnTo>
                    <a:pt x="226104" y="202336"/>
                  </a:lnTo>
                  <a:cubicBezTo>
                    <a:pt x="218166" y="371836"/>
                    <a:pt x="67108" y="457015"/>
                    <a:pt x="66834" y="458815"/>
                  </a:cubicBezTo>
                  <a:lnTo>
                    <a:pt x="58805" y="445779"/>
                  </a:lnTo>
                  <a:cubicBezTo>
                    <a:pt x="49192" y="434034"/>
                    <a:pt x="37492" y="422838"/>
                    <a:pt x="24008" y="412907"/>
                  </a:cubicBezTo>
                  <a:lnTo>
                    <a:pt x="14784" y="407737"/>
                  </a:lnTo>
                  <a:cubicBezTo>
                    <a:pt x="15721" y="407812"/>
                    <a:pt x="98284" y="345467"/>
                    <a:pt x="109423" y="226104"/>
                  </a:cubicBezTo>
                  <a:lnTo>
                    <a:pt x="0" y="226104"/>
                  </a:lnTo>
                  <a:close/>
                </a:path>
              </a:pathLst>
            </a:custGeom>
            <a:solidFill>
              <a:srgbClr val="F2F2F2">
                <a:alpha val="100000"/>
              </a:srgbClr>
            </a:solidFill>
            <a:ln w="12700" cap="flat">
              <a:noFill/>
              <a:prstDash val="solid"/>
            </a:ln>
          </p:spPr>
          <p:txBody>
            <a:bodyPr lIns="91440" tIns="45720" rIns="91440" bIns="45720" rtlCol="0" anchor="ctr"/>
            <a:lstStyle/>
            <a:p>
              <a:pPr algn="ctr">
                <a:defRPr/>
              </a:pPr>
            </a:p>
          </p:txBody>
        </p:sp>
      </p:grpSp>
      <p:sp>
        <p:nvSpPr>
          <p:cNvPr id="6" name="AutoShape 6"/>
          <p:cNvSpPr/>
          <p:nvPr/>
        </p:nvSpPr>
        <p:spPr>
          <a:xfrm>
            <a:off x="457175" y="342884"/>
            <a:ext cx="7200957" cy="57150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47625" tIns="19050" rIns="47625" bIns="19050" rtlCol="0" anchor="ctr"/>
          <a:lstStyle/>
          <a:p>
            <a:pPr indent="0" algn="l">
              <a:lnSpc>
                <a:spcPct val="100000"/>
              </a:lnSpc>
              <a:defRPr/>
            </a:pPr>
            <a:r>
              <a:rPr lang="en-US" sz="3300" b="1" i="0" u="none" strike="noStrike" spc="170">
                <a:solidFill>
                  <a:srgbClr val="4472C4"/>
                </a:solidFill>
                <a:latin typeface="微软雅黑"/>
                <a:ea typeface="微软雅黑"/>
                <a:cs typeface="微软雅黑"/>
                <a:sym typeface="微软雅黑"/>
              </a:rPr>
              <a:t>Develop Team</a:t>
            </a:r>
            <a:endParaRPr lang="en-US" sz="1100"/>
          </a:p>
        </p:txBody>
      </p: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1301750" y="1295516"/>
          <a:ext cx="6540500" cy="244475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1421130"/>
                <a:gridCol w="1709420"/>
                <a:gridCol w="3409950"/>
              </a:tblGrid>
              <a:tr h="438785"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6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Name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DDA">
                        <a:alpha val="100000"/>
                      </a:srgbClr>
                    </a:solidFill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6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ID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DDA">
                        <a:alpha val="100000"/>
                      </a:srgbClr>
                    </a:solidFill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6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Division of Labor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DDA">
                        <a:alpha val="100000"/>
                      </a:srgbClr>
                    </a:solidFill>
                  </a:tcPr>
                </a:tc>
              </a:tr>
              <a:tr h="401320"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李沅衡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2253551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后端设计和开发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</a:tr>
              <a:tr h="400685"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李俊旻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2250763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前端设计和开发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1320"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赵子毅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2254272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AI模块设计和开发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</a:tr>
              <a:tr h="401320"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王铭乾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2251225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后端设计和开发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1320"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黄志栋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2251760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  <a:tc>
                  <a:txBody>
                    <a:bodyPr rtlCol="0"/>
                    <a:lstStyle/>
                    <a:p>
                      <a:pPr indent="0" algn="ctr">
                        <a:lnSpc>
                          <a:spcPct val="117000"/>
                        </a:lnSpc>
                        <a:defRPr/>
                      </a:pPr>
                      <a:r>
                        <a:rPr lang="en-US" sz="1400" b="0" i="0" u="none" strike="noStrike" spc="120">
                          <a:solidFill>
                            <a:srgbClr val="000000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AI模块设计和开发</a:t>
                      </a:r>
                      <a:endParaRPr lang="en-US" sz="1100"/>
                    </a:p>
                  </a:txBody>
                  <a:tcPr marL="177800" marR="177800" marT="66675" marB="66675" anchor="t">
                    <a:lnL w="0" cap="flat" cmpd="sng" algn="ctr"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8" name="AutoShape 8"/>
          <p:cNvSpPr/>
          <p:nvPr/>
        </p:nvSpPr>
        <p:spPr>
          <a:xfrm>
            <a:off x="457172" y="4234479"/>
            <a:ext cx="8229657" cy="566137"/>
          </a:xfrm>
          <a:prstGeom prst="rect">
            <a:avLst/>
          </a:prstGeom>
          <a:noFill/>
          <a:ln w="12700">
            <a:noFill/>
            <a:prstDash val="dash"/>
          </a:ln>
        </p:spPr>
        <p:txBody>
          <a:bodyPr lIns="47625" tIns="19050" rIns="47625" bIns="19050" rtlCol="0" anchor="ctr"/>
          <a:lstStyle/>
          <a:p>
            <a:pPr indent="0" algn="l">
              <a:lnSpc>
                <a:spcPct val="100000"/>
              </a:lnSpc>
              <a:defRPr/>
            </a:pPr>
            <a:r>
              <a:rPr lang="en-US" sz="1800" b="0" i="0" u="none" strike="noStrike" spc="120">
                <a:solidFill>
                  <a:srgbClr val="404040"/>
                </a:solidFill>
                <a:latin typeface="微软雅黑"/>
                <a:ea typeface="微软雅黑"/>
                <a:cs typeface="微软雅黑"/>
                <a:sym typeface="微软雅黑"/>
              </a:rPr>
              <a:t>项目地址：https://github.com/Yuen647/Social-That-Gets-You.git</a:t>
            </a:r>
            <a:endParaRPr lang="en-US" sz="1100"/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204" y="0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4" name="AutoShape 4"/>
          <p:cNvSpPr/>
          <p:nvPr/>
        </p:nvSpPr>
        <p:spPr>
          <a:xfrm>
            <a:off x="890089" y="911449"/>
            <a:ext cx="3111500" cy="32766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6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一、性能要求</a:t>
            </a:r>
            <a:endParaRPr lang="en-US" sz="1100" b="1"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精度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数据输入/输出：小数点后3位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计算：小数点后7位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响应时间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用户登录、页面加载：≤1.5秒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训练视频分析：≤5秒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数据更新（新增/修改记录）：≤2秒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高并发场景（读≤1</a:t>
            </a: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秒，写≤2秒）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输入输出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支持JSON、视频（mp4/mov）、图像（jpg/png）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输出报表（PDF/Excel）和可视化图表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endParaRPr b="1">
              <a:latin typeface="Times New Roman Bold" panose="02020503050405090304" charset="0"/>
              <a:cs typeface="Times New Roman Bold" panose="02020503050405090304" charset="0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5049792" y="944469"/>
            <a:ext cx="2284937" cy="16764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6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二、数据管理</a:t>
            </a:r>
            <a:endParaRPr lang="en-US" sz="1100" b="1"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存储：MySQL + 分布式文件系统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备份：每日增量 + 异地全量备份，2小时内恢复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扩展：数据库分片、Redis缓存集群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055" y="1379206"/>
            <a:ext cx="2385088" cy="2385088"/>
          </a:xfrm>
          <a:prstGeom prst="roundRect">
            <a:avLst>
              <a:gd name="adj" fmla="val 8270"/>
            </a:avLst>
          </a:prstGeom>
          <a:ln>
            <a:noFill/>
            <a:prstDash val="solid"/>
          </a:ln>
        </p:spPr>
      </p:pic>
      <p:sp>
        <p:nvSpPr>
          <p:cNvPr id="4" name="AutoShape 4"/>
          <p:cNvSpPr/>
          <p:nvPr/>
        </p:nvSpPr>
        <p:spPr>
          <a:xfrm>
            <a:off x="910167" y="1977680"/>
            <a:ext cx="3429000" cy="10414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8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四、安全要求</a:t>
            </a:r>
            <a:endParaRPr lang="en-US" sz="1100" b="1"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认证：强密码策略 + JWT/OAuth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加密：敏感数据加密存储，HTTPS传输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权限：敏感操作仅限管理员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910167" y="3393160"/>
            <a:ext cx="2590800" cy="10414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8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五、其他</a:t>
            </a:r>
            <a:endParaRPr lang="en-US" sz="1100" b="1"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可维护性：模块化设计，支持算法替换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可靠性：关键功能异常时快速报警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日志：操作记录保留≥6个月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910167" y="711203"/>
            <a:ext cx="2959100" cy="10414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8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三、灵活性</a:t>
            </a:r>
            <a:endParaRPr lang="en-US" sz="1100" b="1"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部署：支持Windows/Linux/Docker</a:t>
            </a:r>
            <a:endParaRPr 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  <a:p>
            <a:pPr indent="0" algn="l">
              <a:lnSpc>
                <a:spcPct val="125000"/>
              </a:lnSpc>
            </a:pPr>
            <a:r>
              <a:rPr 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扩展接口：RESTful API对接第三</a:t>
            </a:r>
            <a:r>
              <a:rPr lang="zh-CN" alt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方</a:t>
            </a:r>
            <a:r>
              <a:rPr lang="zh-CN" altLang="en-US" sz="1200" b="1" i="0" u="none" strike="noStrike">
                <a:solidFill>
                  <a:srgbClr val="404040"/>
                </a:solidFill>
                <a:latin typeface="Times New Roman Bold" panose="02020503050405090304" charset="0"/>
                <a:cs typeface="Times New Roman Bold" panose="02020503050405090304" charset="0"/>
              </a:rPr>
              <a:t>接口</a:t>
            </a:r>
            <a:endParaRPr lang="zh-CN" altLang="en-US" sz="1200" b="1" i="0" u="none" strike="noStrike">
              <a:solidFill>
                <a:srgbClr val="404040"/>
              </a:solidFill>
              <a:latin typeface="Times New Roman Bold" panose="02020503050405090304" charset="0"/>
              <a:cs typeface="Times New Roman Bold" panose="02020503050405090304" charset="0"/>
            </a:endParaRP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38792" y="2311996"/>
            <a:ext cx="4313208" cy="1088136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95250" rIns="95250" bIns="95250" rtlCol="0" anchor="t"/>
          <a:lstStyle/>
          <a:p>
            <a:pPr indent="0" algn="l">
              <a:lnSpc>
                <a:spcPct val="117000"/>
              </a:lnSpc>
              <a:defRPr/>
            </a:pPr>
            <a:r>
              <a:rPr lang="en-US" sz="4700" b="1" i="0" u="none" strike="noStrike">
                <a:solidFill>
                  <a:srgbClr val="0070C0">
                    <a:alpha val="10196"/>
                  </a:srgbClr>
                </a:solidFill>
                <a:latin typeface="微软雅黑"/>
                <a:ea typeface="微软雅黑"/>
                <a:cs typeface="微软雅黑"/>
                <a:sym typeface="微软雅黑"/>
              </a:rPr>
              <a:t>THANKS！</a:t>
            </a:r>
            <a:endParaRPr lang="en-US" sz="1100"/>
          </a:p>
        </p:txBody>
      </p:sp>
      <p:sp>
        <p:nvSpPr>
          <p:cNvPr id="3" name="Freeform 3"/>
          <p:cNvSpPr/>
          <p:nvPr/>
        </p:nvSpPr>
        <p:spPr>
          <a:xfrm>
            <a:off x="825232" y="1453898"/>
            <a:ext cx="182880" cy="182880"/>
          </a:xfrm>
          <a:custGeom>
            <a:avLst/>
            <a:gdLst/>
            <a:ahLst/>
            <a:cxnLst/>
            <a:rect l="l" t="t" r="r" b="b"/>
            <a:pathLst>
              <a:path w="182880" h="182880"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0A75F3">
              <a:alpha val="100000"/>
            </a:srgbClr>
          </a:solidFill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algn="ctr">
              <a:defRPr/>
            </a:pPr>
          </a:p>
        </p:txBody>
      </p:sp>
      <p:sp>
        <p:nvSpPr>
          <p:cNvPr id="4" name="Freeform 4"/>
          <p:cNvSpPr/>
          <p:nvPr/>
        </p:nvSpPr>
        <p:spPr>
          <a:xfrm>
            <a:off x="1150837" y="1453898"/>
            <a:ext cx="182880" cy="182880"/>
          </a:xfrm>
          <a:custGeom>
            <a:avLst/>
            <a:gdLst/>
            <a:ahLst/>
            <a:cxnLst/>
            <a:rect l="l" t="t" r="r" b="b"/>
            <a:pathLst>
              <a:path w="182880" h="182880"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0A75F3">
              <a:alpha val="100000"/>
            </a:srgbClr>
          </a:solidFill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algn="ctr">
              <a:defRPr/>
            </a:pPr>
          </a:p>
        </p:txBody>
      </p:sp>
      <p:sp>
        <p:nvSpPr>
          <p:cNvPr id="5" name="Freeform 5"/>
          <p:cNvSpPr/>
          <p:nvPr/>
        </p:nvSpPr>
        <p:spPr>
          <a:xfrm>
            <a:off x="1476442" y="1453898"/>
            <a:ext cx="182880" cy="182880"/>
          </a:xfrm>
          <a:custGeom>
            <a:avLst/>
            <a:gdLst/>
            <a:ahLst/>
            <a:cxnLst/>
            <a:rect l="l" t="t" r="r" b="b"/>
            <a:pathLst>
              <a:path w="182880" h="182880"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7EB5F6">
              <a:alpha val="100000"/>
            </a:srgbClr>
          </a:solidFill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algn="ctr">
              <a:defRPr/>
            </a:pPr>
          </a:p>
        </p:txBody>
      </p:sp>
      <p:sp>
        <p:nvSpPr>
          <p:cNvPr id="6" name="Freeform 6"/>
          <p:cNvSpPr/>
          <p:nvPr/>
        </p:nvSpPr>
        <p:spPr>
          <a:xfrm>
            <a:off x="1802047" y="1453898"/>
            <a:ext cx="182880" cy="182880"/>
          </a:xfrm>
          <a:custGeom>
            <a:avLst/>
            <a:gdLst/>
            <a:ahLst/>
            <a:cxnLst/>
            <a:rect l="l" t="t" r="r" b="b"/>
            <a:pathLst>
              <a:path w="182880" h="182880"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B8D6FA">
              <a:alpha val="100000"/>
            </a:srgbClr>
          </a:solidFill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algn="ctr">
              <a:defRPr/>
            </a:p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204" y="0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951271" y="1093505"/>
            <a:ext cx="534692" cy="534692"/>
          </a:xfrm>
          <a:prstGeom prst="ellipse">
            <a:avLst/>
          </a:prstGeom>
          <a:solidFill>
            <a:srgbClr val="2F5597">
              <a:alpha val="100000"/>
            </a:srgbClr>
          </a:solidFill>
          <a:ln w="12700" cap="flat">
            <a:noFill/>
            <a:prstDash val="solid"/>
          </a:ln>
        </p:spPr>
        <p:txBody>
          <a:bodyPr lIns="91440" tIns="45720" rIns="91440" bIns="45720" rtlCol="0" anchor="ctr"/>
          <a:lstStyle/>
          <a:p>
            <a:pPr indent="0" algn="ctr">
              <a:lnSpc>
                <a:spcPct val="142000"/>
              </a:lnSpc>
              <a:defRPr/>
            </a:pPr>
            <a:r>
              <a:rPr lang="en-US" sz="2400" b="1" i="0" u="none" strike="noStrike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rPr>
              <a:t>1</a:t>
            </a:r>
            <a:endParaRPr lang="en-US" sz="1100"/>
          </a:p>
        </p:txBody>
      </p:sp>
      <p:sp>
        <p:nvSpPr>
          <p:cNvPr id="3" name="AutoShape 3"/>
          <p:cNvSpPr/>
          <p:nvPr/>
        </p:nvSpPr>
        <p:spPr>
          <a:xfrm>
            <a:off x="4597542" y="1149149"/>
            <a:ext cx="4502617" cy="55308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b="1" i="0" u="none" strike="noStrike">
                <a:solidFill>
                  <a:srgbClr val="000000"/>
                </a:solidFill>
                <a:latin typeface="微软雅黑"/>
                <a:ea typeface="微软雅黑"/>
                <a:cs typeface="微软雅黑"/>
                <a:sym typeface="微软雅黑"/>
              </a:rPr>
              <a:t>项目介绍</a:t>
            </a:r>
            <a:endParaRPr lang="en-US" sz="1100"/>
          </a:p>
        </p:txBody>
      </p:sp>
      <p:sp>
        <p:nvSpPr>
          <p:cNvPr id="4" name="AutoShape 4"/>
          <p:cNvSpPr/>
          <p:nvPr/>
        </p:nvSpPr>
        <p:spPr>
          <a:xfrm>
            <a:off x="3951253" y="2010550"/>
            <a:ext cx="534692" cy="534692"/>
          </a:xfrm>
          <a:prstGeom prst="ellipse">
            <a:avLst/>
          </a:prstGeom>
          <a:solidFill>
            <a:srgbClr val="2F5597">
              <a:alpha val="100000"/>
            </a:srgbClr>
          </a:solidFill>
          <a:ln w="12700" cap="flat">
            <a:noFill/>
            <a:prstDash val="solid"/>
          </a:ln>
        </p:spPr>
        <p:txBody>
          <a:bodyPr lIns="91440" tIns="45720" rIns="91440" bIns="45720" rtlCol="0" anchor="ctr"/>
          <a:lstStyle/>
          <a:p>
            <a:pPr indent="0" algn="ctr">
              <a:lnSpc>
                <a:spcPct val="142000"/>
              </a:lnSpc>
              <a:defRPr/>
            </a:pPr>
            <a:r>
              <a:rPr lang="en-US" sz="2400" b="1" i="0" u="none" strike="noStrike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rPr>
              <a:t>2</a:t>
            </a:r>
            <a:endParaRPr lang="en-US" sz="1100"/>
          </a:p>
        </p:txBody>
      </p:sp>
      <p:sp>
        <p:nvSpPr>
          <p:cNvPr id="5" name="AutoShape 5"/>
          <p:cNvSpPr/>
          <p:nvPr/>
        </p:nvSpPr>
        <p:spPr>
          <a:xfrm>
            <a:off x="4597538" y="2010520"/>
            <a:ext cx="4502617" cy="55308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b="1" i="0" u="none" strike="noStrike">
                <a:solidFill>
                  <a:srgbClr val="000000"/>
                </a:solidFill>
                <a:latin typeface="微软雅黑"/>
                <a:ea typeface="微软雅黑"/>
                <a:cs typeface="微软雅黑"/>
                <a:sym typeface="微软雅黑"/>
              </a:rPr>
              <a:t>用例图</a:t>
            </a:r>
            <a:endParaRPr lang="en-US" sz="1100"/>
          </a:p>
        </p:txBody>
      </p:sp>
      <p:sp>
        <p:nvSpPr>
          <p:cNvPr id="6" name="AutoShape 6"/>
          <p:cNvSpPr/>
          <p:nvPr/>
        </p:nvSpPr>
        <p:spPr>
          <a:xfrm>
            <a:off x="3951253" y="2815268"/>
            <a:ext cx="534692" cy="534692"/>
          </a:xfrm>
          <a:prstGeom prst="ellipse">
            <a:avLst/>
          </a:prstGeom>
          <a:solidFill>
            <a:srgbClr val="2F5597">
              <a:alpha val="100000"/>
            </a:srgbClr>
          </a:solidFill>
          <a:ln w="12700" cap="flat">
            <a:noFill/>
            <a:prstDash val="solid"/>
          </a:ln>
        </p:spPr>
        <p:txBody>
          <a:bodyPr lIns="91440" tIns="45720" rIns="91440" bIns="45720" rtlCol="0" anchor="ctr"/>
          <a:lstStyle/>
          <a:p>
            <a:pPr indent="0" algn="ctr">
              <a:lnSpc>
                <a:spcPct val="142000"/>
              </a:lnSpc>
              <a:defRPr/>
            </a:pPr>
            <a:r>
              <a:rPr lang="en-US" sz="2400" b="1" i="0" u="none" strike="noStrike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rPr>
              <a:t>3</a:t>
            </a:r>
            <a:endParaRPr lang="en-US" sz="1100"/>
          </a:p>
        </p:txBody>
      </p:sp>
      <p:sp>
        <p:nvSpPr>
          <p:cNvPr id="7" name="AutoShape 7"/>
          <p:cNvSpPr/>
          <p:nvPr/>
        </p:nvSpPr>
        <p:spPr>
          <a:xfrm>
            <a:off x="4597538" y="2815303"/>
            <a:ext cx="4502617" cy="55308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b="1" i="0" u="none" strike="noStrike">
                <a:solidFill>
                  <a:srgbClr val="000000"/>
                </a:solidFill>
                <a:latin typeface="微软雅黑"/>
                <a:ea typeface="微软雅黑"/>
                <a:cs typeface="微软雅黑"/>
                <a:sym typeface="微软雅黑"/>
              </a:rPr>
              <a:t>主要功能需求</a:t>
            </a:r>
            <a:endParaRPr lang="en-US" sz="1100"/>
          </a:p>
        </p:txBody>
      </p:sp>
      <p:sp>
        <p:nvSpPr>
          <p:cNvPr id="8" name="AutoShape 8"/>
          <p:cNvSpPr/>
          <p:nvPr/>
        </p:nvSpPr>
        <p:spPr>
          <a:xfrm>
            <a:off x="3951253" y="3730093"/>
            <a:ext cx="534692" cy="534692"/>
          </a:xfrm>
          <a:prstGeom prst="ellipse">
            <a:avLst/>
          </a:prstGeom>
          <a:solidFill>
            <a:srgbClr val="2F5597">
              <a:alpha val="100000"/>
            </a:srgbClr>
          </a:solidFill>
          <a:ln w="12700" cap="flat">
            <a:noFill/>
            <a:prstDash val="solid"/>
          </a:ln>
        </p:spPr>
        <p:txBody>
          <a:bodyPr lIns="91440" tIns="45720" rIns="91440" bIns="45720" rtlCol="0" anchor="ctr"/>
          <a:lstStyle/>
          <a:p>
            <a:pPr indent="0" algn="ctr">
              <a:lnSpc>
                <a:spcPct val="142000"/>
              </a:lnSpc>
              <a:defRPr/>
            </a:pPr>
            <a:r>
              <a:rPr lang="en-US" sz="2400" b="1" i="0" u="none" strike="noStrike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rPr>
              <a:t>4</a:t>
            </a:r>
            <a:endParaRPr lang="en-US" sz="1100"/>
          </a:p>
        </p:txBody>
      </p:sp>
      <p:sp>
        <p:nvSpPr>
          <p:cNvPr id="9" name="AutoShape 9"/>
          <p:cNvSpPr/>
          <p:nvPr/>
        </p:nvSpPr>
        <p:spPr>
          <a:xfrm>
            <a:off x="4597538" y="3730112"/>
            <a:ext cx="4502617" cy="55308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b="1" i="0" u="none" strike="noStrike">
                <a:solidFill>
                  <a:srgbClr val="000000"/>
                </a:solidFill>
                <a:latin typeface="微软雅黑"/>
                <a:ea typeface="微软雅黑"/>
                <a:cs typeface="微软雅黑"/>
                <a:sym typeface="微软雅黑"/>
              </a:rPr>
              <a:t>非功能性需求</a:t>
            </a:r>
            <a:endParaRPr lang="en-US" sz="1100"/>
          </a:p>
        </p:txBody>
      </p:sp>
      <p:sp>
        <p:nvSpPr>
          <p:cNvPr id="10" name="AutoShape 10"/>
          <p:cNvSpPr/>
          <p:nvPr/>
        </p:nvSpPr>
        <p:spPr>
          <a:xfrm>
            <a:off x="817149" y="2043500"/>
            <a:ext cx="2584747" cy="804047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1440" tIns="45720" rIns="91440" bIns="45720" rtlCol="0" anchor="t"/>
          <a:lstStyle/>
          <a:p>
            <a:pPr indent="0" algn="ctr">
              <a:lnSpc>
                <a:spcPct val="125000"/>
              </a:lnSpc>
              <a:defRPr/>
            </a:pPr>
            <a:r>
              <a:rPr lang="en-US" sz="3600" b="1" i="0" u="none" strike="noStrike">
                <a:solidFill>
                  <a:srgbClr val="002060"/>
                </a:solidFill>
                <a:latin typeface="微软雅黑"/>
                <a:ea typeface="微软雅黑"/>
                <a:cs typeface="微软雅黑"/>
                <a:sym typeface="微软雅黑"/>
              </a:rPr>
              <a:t>Contents</a:t>
            </a:r>
            <a:endParaRPr lang="en-US" sz="1100"/>
          </a:p>
        </p:txBody>
      </p:sp>
      <p:cxnSp>
        <p:nvCxnSpPr>
          <p:cNvPr id="11" name="Connector 11"/>
          <p:cNvCxnSpPr/>
          <p:nvPr/>
        </p:nvCxnSpPr>
        <p:spPr>
          <a:xfrm>
            <a:off x="3595233" y="235237"/>
            <a:ext cx="0" cy="4864735"/>
          </a:xfrm>
          <a:prstGeom prst="line">
            <a:avLst/>
          </a:prstGeom>
          <a:noFill/>
          <a:ln w="38100" cap="flat">
            <a:solidFill>
              <a:srgbClr val="4472C4">
                <a:alpha val="100000"/>
              </a:srgbClr>
            </a:solidFill>
            <a:prstDash val="solid"/>
            <a:headEnd type="none" w="med" len="med"/>
            <a:tailEnd type="none" w="med" len="med"/>
          </a:ln>
        </p:spPr>
      </p:cxnSp>
      <p:grpSp>
        <p:nvGrpSpPr>
          <p:cNvPr id="12" name="Group 12"/>
          <p:cNvGrpSpPr/>
          <p:nvPr/>
        </p:nvGrpSpPr>
        <p:grpSpPr>
          <a:xfrm>
            <a:off x="136088" y="1530396"/>
            <a:ext cx="1973435" cy="1831294"/>
            <a:chOff x="136088" y="1530396"/>
            <a:chExt cx="1973435" cy="1831294"/>
          </a:xfrm>
        </p:grpSpPr>
        <p:cxnSp>
          <p:nvCxnSpPr>
            <p:cNvPr id="13" name="Connector 13"/>
            <p:cNvCxnSpPr/>
            <p:nvPr/>
          </p:nvCxnSpPr>
          <p:spPr>
            <a:xfrm>
              <a:off x="136088" y="1530396"/>
              <a:ext cx="1973435" cy="0"/>
            </a:xfrm>
            <a:prstGeom prst="line">
              <a:avLst/>
            </a:prstGeom>
            <a:noFill/>
            <a:ln w="38100" cap="rnd" cmpd="sng">
              <a:solidFill>
                <a:srgbClr val="4472C4">
                  <a:alpha val="100000"/>
                </a:srgbClr>
              </a:solidFill>
              <a:prstDash val="solid"/>
              <a:miter lim="8000000"/>
              <a:headEnd type="none" w="med" len="med"/>
              <a:tailEnd type="none" w="med" len="med"/>
            </a:ln>
          </p:spPr>
        </p:cxnSp>
        <p:cxnSp>
          <p:nvCxnSpPr>
            <p:cNvPr id="14" name="Connector 14"/>
            <p:cNvCxnSpPr/>
            <p:nvPr/>
          </p:nvCxnSpPr>
          <p:spPr>
            <a:xfrm>
              <a:off x="513274" y="3360652"/>
              <a:ext cx="1596249" cy="1038"/>
            </a:xfrm>
            <a:prstGeom prst="line">
              <a:avLst/>
            </a:prstGeom>
            <a:noFill/>
            <a:ln w="38100" cap="rnd" cmpd="sng">
              <a:solidFill>
                <a:srgbClr val="4472C4">
                  <a:alpha val="100000"/>
                </a:srgbClr>
              </a:solidFill>
              <a:prstDash val="solid"/>
              <a:miter lim="8000000"/>
              <a:headEnd type="none" w="med" len="med"/>
              <a:tailEnd type="none" w="med" len="med"/>
            </a:ln>
          </p:spPr>
        </p:cxnSp>
        <p:cxnSp>
          <p:nvCxnSpPr>
            <p:cNvPr id="15" name="Connector 15"/>
            <p:cNvCxnSpPr/>
            <p:nvPr/>
          </p:nvCxnSpPr>
          <p:spPr>
            <a:xfrm>
              <a:off x="513274" y="1530396"/>
              <a:ext cx="0" cy="1830256"/>
            </a:xfrm>
            <a:prstGeom prst="line">
              <a:avLst/>
            </a:prstGeom>
            <a:noFill/>
            <a:ln w="38100" cap="rnd" cmpd="sng">
              <a:solidFill>
                <a:srgbClr val="4472C4">
                  <a:alpha val="100000"/>
                </a:srgbClr>
              </a:solidFill>
              <a:prstDash val="solid"/>
              <a:miter lim="8000000"/>
              <a:headEnd type="none" w="med" len="med"/>
              <a:tailEnd type="none" w="med" len="med"/>
            </a:ln>
          </p:spPr>
        </p:cxnSp>
        <p:cxnSp>
          <p:nvCxnSpPr>
            <p:cNvPr id="16" name="Connector 16"/>
            <p:cNvCxnSpPr/>
            <p:nvPr/>
          </p:nvCxnSpPr>
          <p:spPr>
            <a:xfrm>
              <a:off x="2109523" y="1530396"/>
              <a:ext cx="0" cy="284499"/>
            </a:xfrm>
            <a:prstGeom prst="line">
              <a:avLst/>
            </a:prstGeom>
            <a:noFill/>
            <a:ln w="38100" cap="rnd" cmpd="sng">
              <a:solidFill>
                <a:srgbClr val="4472C4">
                  <a:alpha val="100000"/>
                </a:srgbClr>
              </a:solidFill>
              <a:prstDash val="solid"/>
              <a:miter lim="8000000"/>
              <a:headEnd type="none" w="med" len="med"/>
              <a:tailEnd type="none" w="med" len="med"/>
            </a:ln>
          </p:spPr>
        </p:cxnSp>
        <p:cxnSp>
          <p:nvCxnSpPr>
            <p:cNvPr id="17" name="Connector 17"/>
            <p:cNvCxnSpPr/>
            <p:nvPr/>
          </p:nvCxnSpPr>
          <p:spPr>
            <a:xfrm>
              <a:off x="2109523" y="3076153"/>
              <a:ext cx="0" cy="284499"/>
            </a:xfrm>
            <a:prstGeom prst="line">
              <a:avLst/>
            </a:prstGeom>
            <a:noFill/>
            <a:ln w="38100" cap="rnd" cmpd="sng">
              <a:solidFill>
                <a:srgbClr val="4472C4">
                  <a:alpha val="100000"/>
                </a:srgbClr>
              </a:solidFill>
              <a:prstDash val="solid"/>
              <a:miter lim="8000000"/>
              <a:headEnd type="none" w="med" len="med"/>
              <a:tailEnd type="none" w="med" len="med"/>
            </a:ln>
          </p:spPr>
        </p:cxn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204" y="0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34440" y="2066290"/>
            <a:ext cx="859790" cy="63309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95250" rIns="95250" bIns="95250" rtlCol="0" anchor="t"/>
          <a:lstStyle/>
          <a:p>
            <a:pPr indent="0" algn="ctr">
              <a:lnSpc>
                <a:spcPct val="100000"/>
              </a:lnSpc>
              <a:defRPr/>
            </a:pPr>
            <a:r>
              <a:rPr lang="en-US" sz="2800" b="1" i="0" u="none" strike="noStrike">
                <a:solidFill>
                  <a:srgbClr val="374D87"/>
                </a:solidFill>
                <a:latin typeface="微软雅黑"/>
                <a:ea typeface="微软雅黑"/>
                <a:cs typeface="微软雅黑"/>
                <a:sym typeface="微软雅黑"/>
              </a:rPr>
              <a:t>1</a:t>
            </a:r>
            <a:endParaRPr lang="en-US" sz="1100"/>
          </a:p>
        </p:txBody>
      </p:sp>
      <p:sp>
        <p:nvSpPr>
          <p:cNvPr id="3" name="AutoShape 3"/>
          <p:cNvSpPr/>
          <p:nvPr/>
        </p:nvSpPr>
        <p:spPr>
          <a:xfrm>
            <a:off x="2389151" y="1975030"/>
            <a:ext cx="6294179" cy="69088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95250" rIns="95250" bIns="95250" rtlCol="0" anchor="t"/>
          <a:lstStyle/>
          <a:p>
            <a:pPr indent="0" algn="l">
              <a:lnSpc>
                <a:spcPct val="117000"/>
              </a:lnSpc>
              <a:defRPr/>
            </a:pPr>
            <a:r>
              <a:rPr lang="en-US" sz="2800" b="1" i="0" u="none" strike="noStrike">
                <a:solidFill>
                  <a:srgbClr val="374D87"/>
                </a:solidFill>
                <a:latin typeface="微软雅黑"/>
                <a:ea typeface="微软雅黑"/>
                <a:cs typeface="微软雅黑"/>
                <a:sym typeface="微软雅黑"/>
              </a:rPr>
              <a:t>项目介绍</a:t>
            </a:r>
            <a:endParaRPr lang="en-US" sz="110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204" y="0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390039" y="454249"/>
            <a:ext cx="1689100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项目简述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692785" y="1212850"/>
            <a:ext cx="7052310" cy="24384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600" b="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Times New Roman Regular" panose="02020503050405090304" charset="0"/>
                <a:sym typeface="Noto Sans SC"/>
              </a:rPr>
              <a:t>为了满足用户在社交与内容分享方面的多样化需求，本项目打造了一个基于微服务架构的智能社交平台。</a:t>
            </a:r>
            <a:br>
              <a:rPr lang="en-US" sz="1600" b="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Times New Roman Regular" panose="02020503050405090304" charset="0"/>
                <a:sym typeface="Noto Sans SC"/>
              </a:rPr>
            </a:br>
            <a:r>
              <a:rPr lang="en-US" sz="1600" b="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Times New Roman Regular" panose="02020503050405090304" charset="0"/>
                <a:sym typeface="Noto Sans SC"/>
              </a:rPr>
              <a:t>用户在发布内容、互动交流的过程中，系统通过智能分析，精准推荐个性化内容，构建更具温度的社交关系网络。平台致力于为用户提供高效、流畅、个性化的一站式笔记发布与社交互动体验，提升信息获取的效率与分享的乐趣。</a:t>
            </a:r>
            <a:endParaRPr lang="en-US" sz="11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906" y="911449"/>
            <a:ext cx="6534796" cy="4232630"/>
          </a:xfrm>
          <a:prstGeom prst="rect">
            <a:avLst/>
          </a:prstGeom>
          <a:ln>
            <a:noFill/>
            <a:prstDash val="solid"/>
          </a:ln>
        </p:spPr>
      </p:pic>
      <p:sp>
        <p:nvSpPr>
          <p:cNvPr id="4" name="AutoShape 4"/>
          <p:cNvSpPr/>
          <p:nvPr/>
        </p:nvSpPr>
        <p:spPr>
          <a:xfrm>
            <a:off x="343931" y="166594"/>
            <a:ext cx="1422400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Times New Roman Regular" panose="02020503050405090304" charset="0"/>
                <a:sym typeface="Noto Sans SC"/>
              </a:rPr>
              <a:t>BPMN</a:t>
            </a:r>
            <a:endParaRPr lang="en-US" sz="11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542290" y="358140"/>
            <a:ext cx="2136775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用户端需求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1140619" y="1191005"/>
            <a:ext cx="1016000" cy="4826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500" b="1" i="0" u="none" strike="noStrike">
                <a:solidFill>
                  <a:srgbClr val="F2F2F2"/>
                </a:solidFill>
                <a:latin typeface="Noto Sans SC"/>
                <a:ea typeface="Noto Sans SC"/>
                <a:cs typeface="Noto Sans SC"/>
                <a:sym typeface="Noto Sans SC"/>
              </a:rPr>
              <a:t>需求一</a:t>
            </a:r>
            <a:endParaRPr lang="en-US" sz="1100"/>
          </a:p>
        </p:txBody>
      </p:sp>
      <p:sp>
        <p:nvSpPr>
          <p:cNvPr id="5" name="AutoShape 5"/>
          <p:cNvSpPr/>
          <p:nvPr/>
        </p:nvSpPr>
        <p:spPr>
          <a:xfrm>
            <a:off x="3413125" y="1090993"/>
            <a:ext cx="2317750" cy="682625"/>
          </a:xfrm>
          <a:prstGeom prst="roundRect">
            <a:avLst/>
          </a:prstGeom>
          <a:solidFill>
            <a:srgbClr val="C2BCBC">
              <a:alpha val="100000"/>
            </a:srgbClr>
          </a:solidFill>
          <a:ln w="25400">
            <a:noFill/>
            <a:prstDash val="solid"/>
          </a:ln>
        </p:spPr>
        <p:txBody>
          <a:bodyPr lIns="63500" tIns="63500" rIns="63500" bIns="63500" rtlCol="0" anchor="ctr"/>
          <a:lstStyle/>
          <a:p>
            <a:pPr indent="0" algn="ctr">
              <a:lnSpc>
                <a:spcPct val="125000"/>
              </a:lnSpc>
              <a:defRPr/>
            </a:pPr>
            <a:r>
              <a:rPr lang="en-US" sz="2500" i="0" u="none" strike="noStrike">
                <a:solidFill>
                  <a:srgbClr val="FFFFFF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需求二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542396" y="1090993"/>
            <a:ext cx="2317750" cy="682625"/>
          </a:xfrm>
          <a:prstGeom prst="roundRect">
            <a:avLst/>
          </a:prstGeom>
          <a:solidFill>
            <a:srgbClr val="7EB5F6">
              <a:alpha val="100000"/>
            </a:srgbClr>
          </a:solidFill>
          <a:ln w="25400">
            <a:noFill/>
            <a:prstDash val="solid"/>
          </a:ln>
        </p:spPr>
        <p:txBody>
          <a:bodyPr lIns="63500" tIns="63500" rIns="63500" bIns="63500" rtlCol="0" anchor="ctr"/>
          <a:lstStyle/>
          <a:p>
            <a:pPr indent="0" algn="ctr">
              <a:lnSpc>
                <a:spcPct val="125000"/>
              </a:lnSpc>
              <a:defRPr/>
            </a:pPr>
            <a:r>
              <a:rPr lang="en-US" sz="2500" i="0" u="none" strike="noStrike">
                <a:solidFill>
                  <a:srgbClr val="FFFFFF"/>
                </a:solidFill>
                <a:highlight>
                  <a:srgbClr val="FFFFFF">
                    <a:alpha val="0"/>
                  </a:srgbClr>
                </a:highlight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需求一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6283854" y="1090993"/>
            <a:ext cx="2317750" cy="682625"/>
          </a:xfrm>
          <a:prstGeom prst="roundRect">
            <a:avLst/>
          </a:prstGeom>
          <a:solidFill>
            <a:srgbClr val="4472C4">
              <a:alpha val="100000"/>
            </a:srgbClr>
          </a:solidFill>
          <a:ln w="25400">
            <a:noFill/>
            <a:prstDash val="solid"/>
          </a:ln>
        </p:spPr>
        <p:txBody>
          <a:bodyPr lIns="63500" tIns="63500" rIns="63500" bIns="63500" rtlCol="0" anchor="ctr"/>
          <a:lstStyle/>
          <a:p>
            <a:pPr indent="0" algn="ctr">
              <a:lnSpc>
                <a:spcPct val="125000"/>
              </a:lnSpc>
              <a:defRPr/>
            </a:pPr>
            <a:r>
              <a:rPr lang="en-US" sz="2500" i="0" u="none" strike="noStrike">
                <a:solidFill>
                  <a:srgbClr val="FFFFFF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需求三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681845" y="2368021"/>
            <a:ext cx="2044700" cy="18288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600" b="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用户希望能够方便快捷地发布笔记内容，支持添加图片、标签、话题等元素，同时具备草稿保存、编辑和删除功能。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3549650" y="2368021"/>
            <a:ext cx="2044700" cy="18288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600" b="0" i="0" u="none" strike="noStrike">
                <a:solidFill>
                  <a:srgbClr val="1F2329"/>
                </a:solidFill>
                <a:highlight>
                  <a:srgbClr val="FFFFFF">
                    <a:alpha val="0"/>
                  </a:srgbClr>
                </a:highlight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用户希望拥有便捷的互动体验，包括点赞、收藏、评论、关注等社交行为，增强在</a:t>
            </a:r>
            <a:r>
              <a:rPr lang="en-US" sz="1600" b="0" i="0" u="none" strike="noStrike">
                <a:solidFill>
                  <a:srgbClr val="1F2329"/>
                </a:solidFill>
                <a:highlight>
                  <a:srgbClr val="FFFFFF">
                    <a:alpha val="0"/>
                  </a:srgbClr>
                </a:highlight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平台的参与感和活跃度，以及与其他用户的互动体验</a:t>
            </a:r>
            <a:r>
              <a:rPr lang="en-US" sz="1600" b="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。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6423303" y="2368021"/>
            <a:ext cx="2044700" cy="18288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600" b="0" i="0" u="none" strike="noStrike">
                <a:solidFill>
                  <a:srgbClr val="1F2329"/>
                </a:solidFill>
                <a:highlight>
                  <a:srgbClr val="FFFFFF">
                    <a:alpha val="0"/>
                  </a:srgbClr>
                </a:highlight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用户需要一个智能化的信息获取体验，希望平台能根据个人兴趣进行个性化推荐和快速搜索，提高信息获取效率。</a:t>
            </a:r>
            <a:endParaRPr lang="en-US" sz="1100">
              <a:latin typeface="Times New Roman Regular" panose="02020503050405090304" charset="0"/>
            </a:endParaRP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104" y="-122201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  <p:sp>
        <p:nvSpPr>
          <p:cNvPr id="3" name="AutoShape 3"/>
          <p:cNvSpPr/>
          <p:nvPr/>
        </p:nvSpPr>
        <p:spPr>
          <a:xfrm>
            <a:off x="542396" y="398369"/>
            <a:ext cx="2336800" cy="4572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40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服务端需求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1140619" y="1191005"/>
            <a:ext cx="1016000" cy="4826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2500" b="1" i="0" u="none" strike="noStrike">
                <a:solidFill>
                  <a:srgbClr val="F2F2F2"/>
                </a:solidFill>
                <a:latin typeface="Noto Sans SC"/>
                <a:ea typeface="Noto Sans SC"/>
                <a:cs typeface="Noto Sans SC"/>
                <a:sym typeface="Noto Sans SC"/>
              </a:rPr>
              <a:t>需求一</a:t>
            </a:r>
            <a:endParaRPr lang="en-US" sz="1100"/>
          </a:p>
        </p:txBody>
      </p:sp>
      <p:sp>
        <p:nvSpPr>
          <p:cNvPr id="5" name="AutoShape 5"/>
          <p:cNvSpPr/>
          <p:nvPr/>
        </p:nvSpPr>
        <p:spPr>
          <a:xfrm>
            <a:off x="3413125" y="1090993"/>
            <a:ext cx="2317750" cy="682625"/>
          </a:xfrm>
          <a:prstGeom prst="roundRect">
            <a:avLst/>
          </a:prstGeom>
          <a:solidFill>
            <a:srgbClr val="C2BCBC">
              <a:alpha val="100000"/>
            </a:srgbClr>
          </a:solidFill>
          <a:ln w="25400">
            <a:noFill/>
            <a:prstDash val="solid"/>
          </a:ln>
        </p:spPr>
        <p:txBody>
          <a:bodyPr lIns="63500" tIns="63500" rIns="63500" bIns="63500" rtlCol="0" anchor="ctr"/>
          <a:lstStyle/>
          <a:p>
            <a:pPr indent="0" algn="ctr">
              <a:lnSpc>
                <a:spcPct val="125000"/>
              </a:lnSpc>
              <a:defRPr/>
            </a:pPr>
            <a:r>
              <a:rPr lang="en-US" sz="2500" i="0" u="none" strike="noStrike">
                <a:solidFill>
                  <a:srgbClr val="FFFFFF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需求二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542396" y="1090993"/>
            <a:ext cx="2317750" cy="682625"/>
          </a:xfrm>
          <a:prstGeom prst="roundRect">
            <a:avLst/>
          </a:prstGeom>
          <a:solidFill>
            <a:srgbClr val="7EB5F6">
              <a:alpha val="100000"/>
            </a:srgbClr>
          </a:solidFill>
          <a:ln w="25400">
            <a:noFill/>
            <a:prstDash val="solid"/>
          </a:ln>
        </p:spPr>
        <p:txBody>
          <a:bodyPr lIns="63500" tIns="63500" rIns="63500" bIns="63500" rtlCol="0" anchor="ctr"/>
          <a:lstStyle/>
          <a:p>
            <a:pPr indent="0" algn="ctr">
              <a:lnSpc>
                <a:spcPct val="125000"/>
              </a:lnSpc>
              <a:defRPr/>
            </a:pPr>
            <a:r>
              <a:rPr lang="en-US" sz="2500" i="0" u="none" strike="noStrike">
                <a:solidFill>
                  <a:srgbClr val="FFFFFF"/>
                </a:solidFill>
                <a:highlight>
                  <a:srgbClr val="FFFFFF">
                    <a:alpha val="0"/>
                  </a:srgbClr>
                </a:highlight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需求一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6283854" y="1090993"/>
            <a:ext cx="2317750" cy="682625"/>
          </a:xfrm>
          <a:prstGeom prst="roundRect">
            <a:avLst/>
          </a:prstGeom>
          <a:solidFill>
            <a:srgbClr val="4472C4">
              <a:alpha val="100000"/>
            </a:srgbClr>
          </a:solidFill>
          <a:ln w="25400">
            <a:noFill/>
            <a:prstDash val="solid"/>
          </a:ln>
        </p:spPr>
        <p:txBody>
          <a:bodyPr lIns="63500" tIns="63500" rIns="63500" bIns="63500" rtlCol="0" anchor="ctr"/>
          <a:lstStyle/>
          <a:p>
            <a:pPr indent="0" algn="ctr">
              <a:lnSpc>
                <a:spcPct val="125000"/>
              </a:lnSpc>
              <a:defRPr/>
            </a:pPr>
            <a:r>
              <a:rPr lang="en-US" sz="2500" i="0" u="none" strike="noStrike">
                <a:solidFill>
                  <a:srgbClr val="FFFFFF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需求三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681845" y="2368021"/>
            <a:ext cx="2044700" cy="15240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600" b="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平台需支持高并发访问，确保在大量用户同时访问时保持稳定响应，提升系统的可用性与伸缩性。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3549650" y="2368021"/>
            <a:ext cx="2044700" cy="21336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600" b="0" i="0" u="none" strike="noStrike">
                <a:solidFill>
                  <a:srgbClr val="1F2329"/>
                </a:solidFill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服务端需支持用户互动行为（关注、点赞、收藏、评论）及笔记内容的稳定管理，包括访问权限、置顶等功能，确保数据一致性与系统稳定。</a:t>
            </a:r>
            <a:endParaRPr lang="en-US" sz="1100">
              <a:latin typeface="Times New Roman Regular" panose="02020503050405090304" charset="0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6423303" y="2368021"/>
            <a:ext cx="2044700" cy="1524000"/>
          </a:xfrm>
          <a:prstGeom prst="rect">
            <a:avLst/>
          </a:prstGeom>
          <a:noFill/>
          <a:ln w="9525">
            <a:noFill/>
            <a:prstDash val="solid"/>
          </a:ln>
        </p:spPr>
        <p:txBody>
          <a:bodyPr wrap="square" lIns="0" tIns="0" rIns="0" bIns="0" rtlCol="0" anchor="ctr">
            <a:noAutofit/>
          </a:bodyPr>
          <a:lstStyle/>
          <a:p>
            <a:pPr indent="0" algn="l">
              <a:lnSpc>
                <a:spcPct val="125000"/>
              </a:lnSpc>
              <a:defRPr/>
            </a:pPr>
            <a:r>
              <a:rPr lang="en-US" sz="1600" b="0" i="0" u="none" strike="noStrike">
                <a:solidFill>
                  <a:srgbClr val="1F2329"/>
                </a:solidFill>
                <a:highlight>
                  <a:srgbClr val="FFFFFF">
                    <a:alpha val="0"/>
                  </a:srgbClr>
                </a:highlight>
                <a:latin typeface="Times New Roman Regular" panose="02020503050405090304" charset="0"/>
                <a:ea typeface="Noto Sans SC"/>
                <a:cs typeface="Noto Sans SC"/>
                <a:sym typeface="Noto Sans SC"/>
              </a:rPr>
              <a:t>后端需构建推荐引擎、搜索引擎服务，结合用户行为数据进行内容推荐及索引优化，提升平台智能化水平。</a:t>
            </a:r>
            <a:endParaRPr lang="en-US" sz="1100">
              <a:latin typeface="Times New Roman Regular" panose="02020503050405090304" charset="0"/>
            </a:endParaRP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34440" y="2066290"/>
            <a:ext cx="859790" cy="633095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95250" rIns="95250" bIns="95250" rtlCol="0" anchor="t"/>
          <a:lstStyle/>
          <a:p>
            <a:pPr indent="0" algn="ctr">
              <a:lnSpc>
                <a:spcPct val="100000"/>
              </a:lnSpc>
              <a:defRPr/>
            </a:pPr>
            <a:r>
              <a:rPr lang="en-US" sz="2800" b="1" i="0" u="none" strike="noStrike">
                <a:solidFill>
                  <a:srgbClr val="374D87"/>
                </a:solidFill>
                <a:latin typeface="微软雅黑"/>
                <a:ea typeface="微软雅黑"/>
                <a:cs typeface="微软雅黑"/>
                <a:sym typeface="微软雅黑"/>
              </a:rPr>
              <a:t>2</a:t>
            </a:r>
            <a:endParaRPr lang="en-US" sz="1100"/>
          </a:p>
        </p:txBody>
      </p:sp>
      <p:sp>
        <p:nvSpPr>
          <p:cNvPr id="3" name="AutoShape 3"/>
          <p:cNvSpPr/>
          <p:nvPr/>
        </p:nvSpPr>
        <p:spPr>
          <a:xfrm>
            <a:off x="2389151" y="1975030"/>
            <a:ext cx="6294179" cy="690880"/>
          </a:xfrm>
          <a:prstGeom prst="rect">
            <a:avLst/>
          </a:prstGeom>
          <a:noFill/>
          <a:ln w="12700">
            <a:noFill/>
            <a:prstDash val="solid"/>
          </a:ln>
        </p:spPr>
        <p:txBody>
          <a:bodyPr lIns="95250" tIns="95250" rIns="95250" bIns="95250" rtlCol="0" anchor="t"/>
          <a:lstStyle/>
          <a:p>
            <a:pPr indent="0" algn="l">
              <a:lnSpc>
                <a:spcPct val="117000"/>
              </a:lnSpc>
              <a:defRPr/>
            </a:pPr>
            <a:r>
              <a:rPr lang="zh-CN" altLang="en-US" sz="2800" b="1" i="0" u="none" strike="noStrike">
                <a:solidFill>
                  <a:srgbClr val="374D87"/>
                </a:solidFill>
                <a:latin typeface="微软雅黑"/>
                <a:ea typeface="微软雅黑"/>
                <a:cs typeface="微软雅黑"/>
                <a:sym typeface="微软雅黑"/>
              </a:rPr>
              <a:t>用例图</a:t>
            </a:r>
            <a:endParaRPr lang="en-US" sz="110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05204" y="0"/>
            <a:ext cx="2038852" cy="1033650"/>
          </a:xfrm>
          <a:prstGeom prst="rect">
            <a:avLst/>
          </a:prstGeom>
          <a:ln w="12700">
            <a:noFill/>
            <a:prstDash val="solid"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2047</Words>
  <Application>WPS 演示</Application>
  <PresentationFormat/>
  <Paragraphs>193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22</vt:i4>
      </vt:variant>
    </vt:vector>
  </HeadingPairs>
  <TitlesOfParts>
    <vt:vector size="44" baseType="lpstr">
      <vt:lpstr>Arial</vt:lpstr>
      <vt:lpstr>宋体</vt:lpstr>
      <vt:lpstr>Wingdings</vt:lpstr>
      <vt:lpstr>Arial</vt:lpstr>
      <vt:lpstr>Noto Sans SC</vt:lpstr>
      <vt:lpstr>Thonburi</vt:lpstr>
      <vt:lpstr>Calibri</vt:lpstr>
      <vt:lpstr>Helvetica Neue</vt:lpstr>
      <vt:lpstr>微软雅黑</vt:lpstr>
      <vt:lpstr>汉仪旗黑</vt:lpstr>
      <vt:lpstr>Times New Roman Regular</vt:lpstr>
      <vt:lpstr>微软雅黑</vt:lpstr>
      <vt:lpstr>宋体</vt:lpstr>
      <vt:lpstr>Arial Unicode MS</vt:lpstr>
      <vt:lpstr>汉仪书宋二KW</vt:lpstr>
      <vt:lpstr>Times New Roman Bold</vt:lpstr>
      <vt:lpstr>Noto Sans SC</vt:lpstr>
      <vt:lpstr>微软雅黑</vt:lpstr>
      <vt:lpstr>苹方-简</vt:lpstr>
      <vt:lpstr>Office 主题​​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WPS_1718200459</cp:lastModifiedBy>
  <cp:revision>24</cp:revision>
  <dcterms:created xsi:type="dcterms:W3CDTF">2025-04-11T02:51:31Z</dcterms:created>
  <dcterms:modified xsi:type="dcterms:W3CDTF">2025-04-11T02:51:31Z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01DF2DDB0C7299A1276AF667665983AA_42</vt:lpwstr>
  </property>
  <property fmtid="{D5CDD505-2E9C-101B-9397-08002B2CF9AE}" pid="3" name="KSOProductBuildVer">
    <vt:lpwstr>2052-7.2.2.8955</vt:lpwstr>
  </property>
</Properties>
</file>